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73" r:id="rId1"/>
  </p:sldMasterIdLst>
  <p:notesMasterIdLst>
    <p:notesMasterId r:id="rId23"/>
  </p:notesMasterIdLst>
  <p:handoutMasterIdLst>
    <p:handoutMasterId r:id="rId24"/>
  </p:handoutMasterIdLst>
  <p:sldIdLst>
    <p:sldId id="266" r:id="rId2"/>
    <p:sldId id="274" r:id="rId3"/>
    <p:sldId id="333" r:id="rId4"/>
    <p:sldId id="323" r:id="rId5"/>
    <p:sldId id="324" r:id="rId6"/>
    <p:sldId id="325" r:id="rId7"/>
    <p:sldId id="326" r:id="rId8"/>
    <p:sldId id="328" r:id="rId9"/>
    <p:sldId id="329" r:id="rId10"/>
    <p:sldId id="288" r:id="rId11"/>
    <p:sldId id="289" r:id="rId12"/>
    <p:sldId id="331" r:id="rId13"/>
    <p:sldId id="321" r:id="rId14"/>
    <p:sldId id="335" r:id="rId15"/>
    <p:sldId id="304" r:id="rId16"/>
    <p:sldId id="284" r:id="rId17"/>
    <p:sldId id="286" r:id="rId18"/>
    <p:sldId id="334" r:id="rId19"/>
    <p:sldId id="330" r:id="rId20"/>
    <p:sldId id="292" r:id="rId21"/>
    <p:sldId id="281" r:id="rId2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0266EED-D899-4A62-AABF-17AA7FDC8CA3}">
          <p14:sldIdLst>
            <p14:sldId id="266"/>
            <p14:sldId id="274"/>
            <p14:sldId id="333"/>
            <p14:sldId id="323"/>
            <p14:sldId id="324"/>
            <p14:sldId id="325"/>
            <p14:sldId id="326"/>
            <p14:sldId id="328"/>
            <p14:sldId id="329"/>
            <p14:sldId id="288"/>
            <p14:sldId id="289"/>
            <p14:sldId id="331"/>
            <p14:sldId id="321"/>
            <p14:sldId id="335"/>
            <p14:sldId id="304"/>
            <p14:sldId id="284"/>
            <p14:sldId id="286"/>
            <p14:sldId id="334"/>
            <p14:sldId id="330"/>
            <p14:sldId id="292"/>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wner" initials="o" lastIdx="1" clrIdx="0"/>
  <p:cmAuthor id="1" name="Brent Moloughney" initials="BWM" lastIdx="7" clrIdx="1"/>
  <p:cmAuthor id="2" name="Janice" initials="JF" lastIdx="11" clrIdx="2"/>
  <p:cmAuthor id="3" name="Marlene McKinnon" initials="MM" lastIdx="1" clrIdx="3">
    <p:extLst>
      <p:ext uri="{19B8F6BF-5375-455C-9EA6-DF929625EA0E}">
        <p15:presenceInfo xmlns:p15="http://schemas.microsoft.com/office/powerpoint/2012/main" userId="5324ca4cf62bb3d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4A15"/>
    <a:srgbClr val="E3BC44"/>
    <a:srgbClr val="009999"/>
    <a:srgbClr val="003366"/>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p:cViewPr varScale="1">
        <p:scale>
          <a:sx n="78" d="100"/>
          <a:sy n="78" d="100"/>
        </p:scale>
        <p:origin x="510"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568" y="3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leen babiuk-ilkiw" userId="537bdc00f7f26a19" providerId="LiveId" clId="{FF61A346-3A56-400E-8476-E171579611EB}"/>
    <pc:docChg chg="custSel modSld">
      <pc:chgData name="colleen babiuk-ilkiw" userId="537bdc00f7f26a19" providerId="LiveId" clId="{FF61A346-3A56-400E-8476-E171579611EB}" dt="2023-09-30T02:44:06.167" v="167" actId="13926"/>
      <pc:docMkLst>
        <pc:docMk/>
      </pc:docMkLst>
      <pc:sldChg chg="modSp mod">
        <pc:chgData name="colleen babiuk-ilkiw" userId="537bdc00f7f26a19" providerId="LiveId" clId="{FF61A346-3A56-400E-8476-E171579611EB}" dt="2023-09-30T02:44:06.167" v="167" actId="13926"/>
        <pc:sldMkLst>
          <pc:docMk/>
          <pc:sldMk cId="1068114440" sldId="286"/>
        </pc:sldMkLst>
        <pc:spChg chg="mod">
          <ac:chgData name="colleen babiuk-ilkiw" userId="537bdc00f7f26a19" providerId="LiveId" clId="{FF61A346-3A56-400E-8476-E171579611EB}" dt="2023-09-30T02:44:06.167" v="167" actId="13926"/>
          <ac:spMkLst>
            <pc:docMk/>
            <pc:sldMk cId="1068114440" sldId="286"/>
            <ac:spMk id="5" creationId="{00000000-0000-0000-0000-000000000000}"/>
          </ac:spMkLst>
        </pc:spChg>
      </pc:sldChg>
      <pc:sldChg chg="modSp mod">
        <pc:chgData name="colleen babiuk-ilkiw" userId="537bdc00f7f26a19" providerId="LiveId" clId="{FF61A346-3A56-400E-8476-E171579611EB}" dt="2023-09-30T02:13:04.138" v="1" actId="27636"/>
        <pc:sldMkLst>
          <pc:docMk/>
          <pc:sldMk cId="1652724845" sldId="288"/>
        </pc:sldMkLst>
        <pc:spChg chg="mod">
          <ac:chgData name="colleen babiuk-ilkiw" userId="537bdc00f7f26a19" providerId="LiveId" clId="{FF61A346-3A56-400E-8476-E171579611EB}" dt="2023-09-30T02:13:04.138" v="1" actId="27636"/>
          <ac:spMkLst>
            <pc:docMk/>
            <pc:sldMk cId="1652724845" sldId="288"/>
            <ac:spMk id="3" creationId="{00000000-0000-0000-0000-000000000000}"/>
          </ac:spMkLst>
        </pc:spChg>
      </pc:sldChg>
      <pc:sldChg chg="modSp mod">
        <pc:chgData name="colleen babiuk-ilkiw" userId="537bdc00f7f26a19" providerId="LiveId" clId="{FF61A346-3A56-400E-8476-E171579611EB}" dt="2023-09-30T02:14:18.799" v="3" actId="6549"/>
        <pc:sldMkLst>
          <pc:docMk/>
          <pc:sldMk cId="2136453487" sldId="321"/>
        </pc:sldMkLst>
        <pc:spChg chg="mod">
          <ac:chgData name="colleen babiuk-ilkiw" userId="537bdc00f7f26a19" providerId="LiveId" clId="{FF61A346-3A56-400E-8476-E171579611EB}" dt="2023-09-30T02:14:18.799" v="3" actId="6549"/>
          <ac:spMkLst>
            <pc:docMk/>
            <pc:sldMk cId="2136453487" sldId="321"/>
            <ac:spMk id="3" creationId="{00000000-0000-0000-0000-000000000000}"/>
          </ac:spMkLst>
        </pc:spChg>
      </pc:sldChg>
      <pc:sldChg chg="modSp mod">
        <pc:chgData name="colleen babiuk-ilkiw" userId="537bdc00f7f26a19" providerId="LiveId" clId="{FF61A346-3A56-400E-8476-E171579611EB}" dt="2023-09-30T02:42:41.565" v="13" actId="6549"/>
        <pc:sldMkLst>
          <pc:docMk/>
          <pc:sldMk cId="2306959752" sldId="330"/>
        </pc:sldMkLst>
        <pc:spChg chg="mod">
          <ac:chgData name="colleen babiuk-ilkiw" userId="537bdc00f7f26a19" providerId="LiveId" clId="{FF61A346-3A56-400E-8476-E171579611EB}" dt="2023-09-30T02:42:41.565" v="13" actId="6549"/>
          <ac:spMkLst>
            <pc:docMk/>
            <pc:sldMk cId="2306959752" sldId="330"/>
            <ac:spMk id="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288" tIns="46143" rIns="92288" bIns="46143" rtlCol="0"/>
          <a:lstStyle>
            <a:lvl1pPr algn="l">
              <a:defRPr sz="1200"/>
            </a:lvl1pPr>
          </a:lstStyle>
          <a:p>
            <a:endParaRPr lang="en-CA"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2288" tIns="46143" rIns="92288" bIns="46143" rtlCol="0"/>
          <a:lstStyle>
            <a:lvl1pPr algn="r">
              <a:defRPr sz="1200"/>
            </a:lvl1pPr>
          </a:lstStyle>
          <a:p>
            <a:fld id="{7F511EBA-3531-4660-90C7-52A987317840}" type="datetimeFigureOut">
              <a:rPr lang="en-CA" smtClean="0"/>
              <a:pPr/>
              <a:t>2023-10-29</a:t>
            </a:fld>
            <a:endParaRPr lang="en-CA" dirty="0"/>
          </a:p>
        </p:txBody>
      </p:sp>
      <p:sp>
        <p:nvSpPr>
          <p:cNvPr id="4" name="Footer Placeholder 3"/>
          <p:cNvSpPr>
            <a:spLocks noGrp="1"/>
          </p:cNvSpPr>
          <p:nvPr>
            <p:ph type="ftr" sz="quarter" idx="2"/>
          </p:nvPr>
        </p:nvSpPr>
        <p:spPr>
          <a:xfrm>
            <a:off x="0" y="8829966"/>
            <a:ext cx="2971800" cy="464820"/>
          </a:xfrm>
          <a:prstGeom prst="rect">
            <a:avLst/>
          </a:prstGeom>
        </p:spPr>
        <p:txBody>
          <a:bodyPr vert="horz" lIns="92288" tIns="46143" rIns="92288" bIns="46143" rtlCol="0" anchor="b"/>
          <a:lstStyle>
            <a:lvl1pPr algn="l">
              <a:defRPr sz="1200"/>
            </a:lvl1pPr>
          </a:lstStyle>
          <a:p>
            <a:endParaRPr lang="en-CA" dirty="0"/>
          </a:p>
        </p:txBody>
      </p:sp>
      <p:sp>
        <p:nvSpPr>
          <p:cNvPr id="5" name="Slide Number Placeholder 4"/>
          <p:cNvSpPr>
            <a:spLocks noGrp="1"/>
          </p:cNvSpPr>
          <p:nvPr>
            <p:ph type="sldNum" sz="quarter" idx="3"/>
          </p:nvPr>
        </p:nvSpPr>
        <p:spPr>
          <a:xfrm>
            <a:off x="3884613" y="8829966"/>
            <a:ext cx="2971800" cy="464820"/>
          </a:xfrm>
          <a:prstGeom prst="rect">
            <a:avLst/>
          </a:prstGeom>
        </p:spPr>
        <p:txBody>
          <a:bodyPr vert="horz" lIns="92288" tIns="46143" rIns="92288" bIns="46143" rtlCol="0" anchor="b"/>
          <a:lstStyle>
            <a:lvl1pPr algn="r">
              <a:defRPr sz="1200"/>
            </a:lvl1pPr>
          </a:lstStyle>
          <a:p>
            <a:fld id="{78E6AAD7-4AFF-470F-8452-FCA207AB2670}" type="slidenum">
              <a:rPr lang="en-CA" smtClean="0"/>
              <a:pPr/>
              <a:t>‹#›</a:t>
            </a:fld>
            <a:endParaRPr lang="en-CA" dirty="0"/>
          </a:p>
        </p:txBody>
      </p:sp>
    </p:spTree>
    <p:extLst>
      <p:ext uri="{BB962C8B-B14F-4D97-AF65-F5344CB8AC3E}">
        <p14:creationId xmlns:p14="http://schemas.microsoft.com/office/powerpoint/2010/main" val="2513936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288" tIns="46143" rIns="92288" bIns="46143"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2288" tIns="46143" rIns="92288" bIns="46143" rtlCol="0"/>
          <a:lstStyle>
            <a:lvl1pPr algn="r">
              <a:defRPr sz="1200"/>
            </a:lvl1pPr>
          </a:lstStyle>
          <a:p>
            <a:fld id="{DE765986-3F90-4C39-867A-B5046DBE2B25}" type="datetimeFigureOut">
              <a:rPr lang="en-US" smtClean="0"/>
              <a:pPr/>
              <a:t>10/29/2023</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288" tIns="46143" rIns="92288" bIns="46143"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2288" tIns="46143" rIns="92288" bIns="4614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2971800" cy="464820"/>
          </a:xfrm>
          <a:prstGeom prst="rect">
            <a:avLst/>
          </a:prstGeom>
        </p:spPr>
        <p:txBody>
          <a:bodyPr vert="horz" lIns="92288" tIns="46143" rIns="92288" bIns="4614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2288" tIns="46143" rIns="92288" bIns="46143" rtlCol="0" anchor="b"/>
          <a:lstStyle>
            <a:lvl1pPr algn="r">
              <a:defRPr sz="1200"/>
            </a:lvl1pPr>
          </a:lstStyle>
          <a:p>
            <a:fld id="{67697F07-57FD-4A5F-8D68-16B0307D8F16}" type="slidenum">
              <a:rPr lang="en-US" smtClean="0"/>
              <a:pPr/>
              <a:t>‹#›</a:t>
            </a:fld>
            <a:endParaRPr lang="en-US" dirty="0"/>
          </a:p>
        </p:txBody>
      </p:sp>
    </p:spTree>
    <p:extLst>
      <p:ext uri="{BB962C8B-B14F-4D97-AF65-F5344CB8AC3E}">
        <p14:creationId xmlns:p14="http://schemas.microsoft.com/office/powerpoint/2010/main" val="2586250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unwomen.org/en/digital-library/publications/2015/01/beijing-declaration"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7697F07-57FD-4A5F-8D68-16B0307D8F16}" type="slidenum">
              <a:rPr lang="en-US" smtClean="0"/>
              <a:pPr/>
              <a:t>1</a:t>
            </a:fld>
            <a:endParaRPr lang="en-US" dirty="0"/>
          </a:p>
        </p:txBody>
      </p:sp>
    </p:spTree>
    <p:extLst>
      <p:ext uri="{BB962C8B-B14F-4D97-AF65-F5344CB8AC3E}">
        <p14:creationId xmlns:p14="http://schemas.microsoft.com/office/powerpoint/2010/main" val="3044696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CA" sz="1200" b="1" i="0" u="none" strike="noStrike" kern="1200" cap="none" spc="0" normalizeH="0" baseline="0" noProof="0" dirty="0">
                <a:ln>
                  <a:noFill/>
                </a:ln>
                <a:solidFill>
                  <a:prstClr val="black"/>
                </a:solidFill>
                <a:effectLst/>
                <a:uLnTx/>
                <a:uFillTx/>
                <a:latin typeface="Calibri" panose="020F0502020204030204"/>
                <a:ea typeface="+mn-ea"/>
                <a:cs typeface="+mn-cs"/>
              </a:rPr>
              <a:t>Whereas clauses: </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 these develop the argument or rational the course of action. Begin by introducing the facts of the topic, timeliness or urgency of problem, the effect of the issue</a:t>
            </a:r>
          </a:p>
          <a:p>
            <a:r>
              <a:rPr kumimoji="0" lang="en-CA" sz="1200" b="1" i="0" u="none" strike="noStrike" kern="1200" cap="none" spc="0" normalizeH="0" baseline="0" noProof="0" dirty="0">
                <a:ln>
                  <a:noFill/>
                </a:ln>
                <a:solidFill>
                  <a:prstClr val="black"/>
                </a:solidFill>
                <a:effectLst/>
                <a:uLnTx/>
                <a:uFillTx/>
                <a:latin typeface="Calibri" panose="020F0502020204030204"/>
                <a:ea typeface="+mn-ea"/>
                <a:cs typeface="+mn-cs"/>
              </a:rPr>
              <a:t>Therefore be it Resolved: </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These statements must make sense on their own and are the statements that the government can act upon. They must stand on their own (i.e., if an acronym is defined in the Whereas clauses, it must be re-defined in the TBIR. </a:t>
            </a:r>
          </a:p>
          <a:p>
            <a:endPar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r>
              <a:rPr kumimoji="0" lang="en-CA" sz="1200" b="1" i="0" u="none" strike="noStrike" kern="1200" cap="none" spc="0" normalizeH="0" baseline="0" noProof="0" dirty="0">
                <a:ln>
                  <a:noFill/>
                </a:ln>
                <a:solidFill>
                  <a:prstClr val="black"/>
                </a:solidFill>
                <a:effectLst/>
                <a:uLnTx/>
                <a:uFillTx/>
                <a:latin typeface="Calibri" panose="020F0502020204030204"/>
                <a:ea typeface="+mn-ea"/>
                <a:cs typeface="+mn-cs"/>
              </a:rPr>
              <a:t>Implementation actions</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 Check this website for ideas on implementation.</a:t>
            </a:r>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13</a:t>
            </a:fld>
            <a:endParaRPr lang="en-US" dirty="0"/>
          </a:p>
        </p:txBody>
      </p:sp>
    </p:spTree>
    <p:extLst>
      <p:ext uri="{BB962C8B-B14F-4D97-AF65-F5344CB8AC3E}">
        <p14:creationId xmlns:p14="http://schemas.microsoft.com/office/powerpoint/2010/main" val="767013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CA" sz="1200" b="1" i="0" u="none" strike="noStrike" kern="1200" cap="none" spc="0" normalizeH="0" baseline="0" noProof="0" dirty="0">
                <a:ln>
                  <a:noFill/>
                </a:ln>
                <a:solidFill>
                  <a:prstClr val="black"/>
                </a:solidFill>
                <a:effectLst/>
                <a:uLnTx/>
                <a:uFillTx/>
                <a:latin typeface="Calibri" panose="020F0502020204030204"/>
                <a:ea typeface="+mn-ea"/>
                <a:cs typeface="+mn-cs"/>
              </a:rPr>
              <a:t>Whereas clauses: </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 these develop the argument or rational the course of action. Begin by introducing the facts of the topic, timeliness or urgency of problem, the effect of the issue</a:t>
            </a:r>
          </a:p>
          <a:p>
            <a:r>
              <a:rPr kumimoji="0" lang="en-CA" sz="1200" b="1" i="0" u="none" strike="noStrike" kern="1200" cap="none" spc="0" normalizeH="0" baseline="0" noProof="0" dirty="0">
                <a:ln>
                  <a:noFill/>
                </a:ln>
                <a:solidFill>
                  <a:prstClr val="black"/>
                </a:solidFill>
                <a:effectLst/>
                <a:uLnTx/>
                <a:uFillTx/>
                <a:latin typeface="Calibri" panose="020F0502020204030204"/>
                <a:ea typeface="+mn-ea"/>
                <a:cs typeface="+mn-cs"/>
              </a:rPr>
              <a:t>Therefore be it Resolved: </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These statements must make sense on their own and are the statements that the government can act upon. They must stand on their own (i.e., if an acronym is defined in the Whereas clauses, it must be re-defined in the TBIR. </a:t>
            </a:r>
          </a:p>
          <a:p>
            <a:endPar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r>
              <a:rPr kumimoji="0" lang="en-CA" sz="1200" b="1" i="0" u="none" strike="noStrike" kern="1200" cap="none" spc="0" normalizeH="0" baseline="0" noProof="0" dirty="0">
                <a:ln>
                  <a:noFill/>
                </a:ln>
                <a:solidFill>
                  <a:prstClr val="black"/>
                </a:solidFill>
                <a:effectLst/>
                <a:uLnTx/>
                <a:uFillTx/>
                <a:latin typeface="Calibri" panose="020F0502020204030204"/>
                <a:ea typeface="+mn-ea"/>
                <a:cs typeface="+mn-cs"/>
              </a:rPr>
              <a:t>Implementation actions</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 Check this website for ideas on implementation.</a:t>
            </a:r>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14</a:t>
            </a:fld>
            <a:endParaRPr lang="en-US" dirty="0"/>
          </a:p>
        </p:txBody>
      </p:sp>
    </p:spTree>
    <p:extLst>
      <p:ext uri="{BB962C8B-B14F-4D97-AF65-F5344CB8AC3E}">
        <p14:creationId xmlns:p14="http://schemas.microsoft.com/office/powerpoint/2010/main" val="42098703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15</a:t>
            </a:fld>
            <a:endParaRPr lang="en-US" dirty="0"/>
          </a:p>
        </p:txBody>
      </p:sp>
    </p:spTree>
    <p:extLst>
      <p:ext uri="{BB962C8B-B14F-4D97-AF65-F5344CB8AC3E}">
        <p14:creationId xmlns:p14="http://schemas.microsoft.com/office/powerpoint/2010/main" val="1816809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16</a:t>
            </a:fld>
            <a:endParaRPr lang="en-US" dirty="0"/>
          </a:p>
        </p:txBody>
      </p:sp>
    </p:spTree>
    <p:extLst>
      <p:ext uri="{BB962C8B-B14F-4D97-AF65-F5344CB8AC3E}">
        <p14:creationId xmlns:p14="http://schemas.microsoft.com/office/powerpoint/2010/main" val="1162845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dirty="0">
                <a:latin typeface="Calibri" panose="020F0502020204030204" pitchFamily="34" charset="0"/>
                <a:cs typeface="Calibri" panose="020F0502020204030204" pitchFamily="34" charset="0"/>
              </a:rPr>
              <a:t>Consult with your club on a topic</a:t>
            </a:r>
          </a:p>
          <a:p>
            <a:r>
              <a:rPr lang="en-CA" sz="1200" dirty="0">
                <a:latin typeface="Calibri" panose="020F0502020204030204" pitchFamily="34" charset="0"/>
                <a:cs typeface="Calibri" panose="020F0502020204030204" pitchFamily="34" charset="0"/>
              </a:rPr>
              <a:t>Prepare resolution according to  BPW guidelines</a:t>
            </a:r>
          </a:p>
          <a:p>
            <a:r>
              <a:rPr lang="en-CA" sz="1200" dirty="0">
                <a:latin typeface="Calibri" panose="020F0502020204030204" pitchFamily="34" charset="0"/>
                <a:cs typeface="Calibri" panose="020F0502020204030204" pitchFamily="34" charset="0"/>
              </a:rPr>
              <a:t>Attend follow-up meetings to receive and understand feedback on your resolution and make edits..</a:t>
            </a:r>
          </a:p>
          <a:p>
            <a:r>
              <a:rPr lang="en-CA" sz="1200" dirty="0">
                <a:latin typeface="Calibri" panose="020F0502020204030204" pitchFamily="34" charset="0"/>
                <a:cs typeface="Calibri" panose="020F0502020204030204" pitchFamily="34" charset="0"/>
              </a:rPr>
              <a:t>Attend the AGM or ensure there is a delegate from your club to speak to the resolution.</a:t>
            </a:r>
          </a:p>
          <a:p>
            <a:r>
              <a:rPr lang="en-CA" sz="1200" dirty="0">
                <a:latin typeface="Calibri" panose="020F0502020204030204" pitchFamily="34" charset="0"/>
                <a:cs typeface="Calibri" panose="020F0502020204030204" pitchFamily="34" charset="0"/>
              </a:rPr>
              <a:t>Celebrate that you have made it to this forum!</a:t>
            </a:r>
          </a:p>
          <a:p>
            <a:r>
              <a:rPr lang="en-CA" sz="1200" dirty="0">
                <a:latin typeface="Calibri" panose="020F0502020204030204" pitchFamily="34" charset="0"/>
                <a:cs typeface="Calibri" panose="020F0502020204030204" pitchFamily="34" charset="0"/>
              </a:rPr>
              <a:t>If your resolution is approved at the AGM, you are ready to take action! Discuss Implementation Strategies with your club, other clubs and BPW Canada VP Resolutions……</a:t>
            </a:r>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17</a:t>
            </a:fld>
            <a:endParaRPr lang="en-US" dirty="0"/>
          </a:p>
        </p:txBody>
      </p:sp>
    </p:spTree>
    <p:extLst>
      <p:ext uri="{BB962C8B-B14F-4D97-AF65-F5344CB8AC3E}">
        <p14:creationId xmlns:p14="http://schemas.microsoft.com/office/powerpoint/2010/main" val="385976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dirty="0">
                <a:latin typeface="Calibri" panose="020F0502020204030204" pitchFamily="34" charset="0"/>
                <a:cs typeface="Calibri" panose="020F0502020204030204" pitchFamily="34" charset="0"/>
              </a:rPr>
              <a:t>Consult with your club on a topic</a:t>
            </a:r>
          </a:p>
          <a:p>
            <a:r>
              <a:rPr lang="en-CA" sz="1200" dirty="0">
                <a:latin typeface="Calibri" panose="020F0502020204030204" pitchFamily="34" charset="0"/>
                <a:cs typeface="Calibri" panose="020F0502020204030204" pitchFamily="34" charset="0"/>
              </a:rPr>
              <a:t>Prepare resolution according to  BPW guidelines</a:t>
            </a:r>
          </a:p>
          <a:p>
            <a:r>
              <a:rPr lang="en-CA" sz="1200" dirty="0">
                <a:latin typeface="Calibri" panose="020F0502020204030204" pitchFamily="34" charset="0"/>
                <a:cs typeface="Calibri" panose="020F0502020204030204" pitchFamily="34" charset="0"/>
              </a:rPr>
              <a:t>Attend follow-up meetings to receive and understand feedback on your resolution and make edits..</a:t>
            </a:r>
          </a:p>
          <a:p>
            <a:r>
              <a:rPr lang="en-CA" sz="1200" dirty="0">
                <a:latin typeface="Calibri" panose="020F0502020204030204" pitchFamily="34" charset="0"/>
                <a:cs typeface="Calibri" panose="020F0502020204030204" pitchFamily="34" charset="0"/>
              </a:rPr>
              <a:t>Attend the AGM or ensure there is a delegate from your club to speak to the resolution.</a:t>
            </a:r>
          </a:p>
          <a:p>
            <a:r>
              <a:rPr lang="en-CA" sz="1200" dirty="0">
                <a:latin typeface="Calibri" panose="020F0502020204030204" pitchFamily="34" charset="0"/>
                <a:cs typeface="Calibri" panose="020F0502020204030204" pitchFamily="34" charset="0"/>
              </a:rPr>
              <a:t>Celebrate that you have made it to this forum!</a:t>
            </a:r>
          </a:p>
          <a:p>
            <a:r>
              <a:rPr lang="en-CA" sz="1200" dirty="0">
                <a:latin typeface="Calibri" panose="020F0502020204030204" pitchFamily="34" charset="0"/>
                <a:cs typeface="Calibri" panose="020F0502020204030204" pitchFamily="34" charset="0"/>
              </a:rPr>
              <a:t>If your resolution is approved at the AGM, you are ready to take action! Discuss Implementation Strategies with your club, other clubs and BPW Canada VP Resolutions……</a:t>
            </a:r>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18</a:t>
            </a:fld>
            <a:endParaRPr lang="en-US" dirty="0"/>
          </a:p>
        </p:txBody>
      </p:sp>
    </p:spTree>
    <p:extLst>
      <p:ext uri="{BB962C8B-B14F-4D97-AF65-F5344CB8AC3E}">
        <p14:creationId xmlns:p14="http://schemas.microsoft.com/office/powerpoint/2010/main" val="27431662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20</a:t>
            </a:fld>
            <a:endParaRPr lang="en-US" dirty="0"/>
          </a:p>
        </p:txBody>
      </p:sp>
    </p:spTree>
    <p:extLst>
      <p:ext uri="{BB962C8B-B14F-4D97-AF65-F5344CB8AC3E}">
        <p14:creationId xmlns:p14="http://schemas.microsoft.com/office/powerpoint/2010/main" val="385299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67697F07-57FD-4A5F-8D68-16B0307D8F16}" type="slidenum">
              <a:rPr lang="en-US" smtClean="0"/>
              <a:pPr/>
              <a:t>2</a:t>
            </a:fld>
            <a:endParaRPr lang="en-US" dirty="0"/>
          </a:p>
        </p:txBody>
      </p:sp>
    </p:spTree>
    <p:extLst>
      <p:ext uri="{BB962C8B-B14F-4D97-AF65-F5344CB8AC3E}">
        <p14:creationId xmlns:p14="http://schemas.microsoft.com/office/powerpoint/2010/main" val="629278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BPW Calgary one of founding members of BPW International in 1930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BPW Calgary founded by Nellie McClung, </a:t>
            </a:r>
            <a:r>
              <a:rPr lang="en-US" sz="1200" b="0" i="0" dirty="0">
                <a:solidFill>
                  <a:srgbClr val="231F20"/>
                </a:solidFill>
                <a:effectLst/>
              </a:rPr>
              <a:t>History evolved from women’s movement of the </a:t>
            </a:r>
            <a:r>
              <a:rPr lang="en-US" sz="1200" b="1" i="0" dirty="0">
                <a:solidFill>
                  <a:srgbClr val="231F20"/>
                </a:solidFill>
                <a:effectLst/>
              </a:rPr>
              <a:t>“</a:t>
            </a:r>
            <a:r>
              <a:rPr lang="en-US" sz="1200" i="0" dirty="0">
                <a:solidFill>
                  <a:srgbClr val="231F20"/>
                </a:solidFill>
                <a:effectLst/>
              </a:rPr>
              <a:t>Famous</a:t>
            </a:r>
            <a:r>
              <a:rPr lang="en-US" sz="1200" b="1" i="0" dirty="0">
                <a:solidFill>
                  <a:srgbClr val="231F20"/>
                </a:solidFill>
                <a:effectLst/>
              </a:rPr>
              <a:t> </a:t>
            </a:r>
            <a:r>
              <a:rPr lang="en-US" sz="1200" i="0" dirty="0">
                <a:solidFill>
                  <a:srgbClr val="231F20"/>
                </a:solidFill>
                <a:effectLst/>
              </a:rPr>
              <a:t>Five</a:t>
            </a:r>
            <a:r>
              <a:rPr lang="en-US" sz="1200" b="1" i="0" dirty="0">
                <a:solidFill>
                  <a:srgbClr val="231F20"/>
                </a:solidFill>
                <a:effectLst/>
              </a:rPr>
              <a:t>”</a:t>
            </a:r>
            <a:r>
              <a:rPr lang="en-US" sz="1200" b="0" i="0" dirty="0">
                <a:solidFill>
                  <a:srgbClr val="231F20"/>
                </a:solidFill>
                <a:effectLst/>
              </a:rPr>
              <a:t> and the “Persons” case  - </a:t>
            </a:r>
            <a:r>
              <a:rPr lang="en-CA" sz="1200" dirty="0"/>
              <a:t>prior to the Person’s Case in 1930 w</a:t>
            </a:r>
            <a:r>
              <a:rPr lang="en-US" sz="1200" dirty="0"/>
              <a:t>omen were not considered a person in the eyes of the law. </a:t>
            </a:r>
          </a:p>
          <a:p>
            <a:pPr marL="0" lvl="0" indent="0" algn="l" rtl="0">
              <a:spcBef>
                <a:spcPts val="0"/>
              </a:spcBef>
              <a:spcAft>
                <a:spcPts val="0"/>
              </a:spcAft>
              <a:buNone/>
            </a:pPr>
            <a:endParaRPr lang="en-US" dirty="0"/>
          </a:p>
          <a:p>
            <a:pPr marL="0" lvl="0" indent="0" algn="l" rtl="0">
              <a:spcBef>
                <a:spcPts val="0"/>
              </a:spcBef>
              <a:spcAft>
                <a:spcPts val="0"/>
              </a:spcAft>
              <a:buNone/>
            </a:pPr>
            <a:r>
              <a:rPr lang="en-US" b="0" i="0" dirty="0">
                <a:solidFill>
                  <a:srgbClr val="202124"/>
                </a:solidFill>
              </a:rPr>
              <a:t>Clubs offer a network of women from diverse industries whose focus is developing leadership potential of women through: Education, awareness, mentoring and advocacy</a:t>
            </a:r>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3</a:t>
            </a:fld>
            <a:endParaRPr lang="en-US" dirty="0"/>
          </a:p>
        </p:txBody>
      </p:sp>
    </p:spTree>
    <p:extLst>
      <p:ext uri="{BB962C8B-B14F-4D97-AF65-F5344CB8AC3E}">
        <p14:creationId xmlns:p14="http://schemas.microsoft.com/office/powerpoint/2010/main" val="3981540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lgn="l" rtl="0">
              <a:spcBef>
                <a:spcPts val="0"/>
              </a:spcBef>
              <a:spcAft>
                <a:spcPts val="0"/>
              </a:spcAft>
              <a:buNone/>
            </a:pPr>
            <a:endParaRPr lang="en-US" dirty="0">
              <a:solidFill>
                <a:srgbClr val="202124"/>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are one of 23 clubs across Canada . There are over 100 countries across the world with BPW Clubs</a:t>
            </a:r>
          </a:p>
          <a:p>
            <a:pPr>
              <a:lnSpc>
                <a:spcPct val="150000"/>
              </a:lnSpc>
            </a:pPr>
            <a:endParaRPr lang="en-US" sz="1200" dirty="0"/>
          </a:p>
          <a:p>
            <a:pPr>
              <a:lnSpc>
                <a:spcPct val="150000"/>
              </a:lnSpc>
            </a:pPr>
            <a:r>
              <a:rPr lang="en-US" sz="1200" dirty="0"/>
              <a:t>BPW International: Consultative Status with the United Nations Economic and Social Council (ECOSOC) since 1947.  In September 2021 BPW Canada received approval for Special Consultative Status</a:t>
            </a:r>
          </a:p>
          <a:p>
            <a:pPr>
              <a:lnSpc>
                <a:spcPct val="150000"/>
              </a:lnSpc>
            </a:pPr>
            <a:r>
              <a:rPr lang="en-US" sz="1200" dirty="0">
                <a:solidFill>
                  <a:srgbClr val="000000"/>
                </a:solidFill>
              </a:rPr>
              <a:t>UN Commission on the Status of Women; shapes global standards on gender equality and empowerment of women; engages civil society March 5-17, 2023</a:t>
            </a:r>
          </a:p>
          <a:p>
            <a:pPr marL="0" lvl="0" indent="0" algn="l" rtl="0">
              <a:spcBef>
                <a:spcPts val="0"/>
              </a:spcBef>
              <a:spcAft>
                <a:spcPts val="0"/>
              </a:spcAft>
              <a:buNone/>
            </a:pPr>
            <a:endParaRPr lang="en-US" dirty="0"/>
          </a:p>
          <a:p>
            <a:pPr marL="0" lvl="0" indent="0" algn="l" rtl="0">
              <a:spcBef>
                <a:spcPts val="0"/>
              </a:spcBef>
              <a:spcAft>
                <a:spcPts val="0"/>
              </a:spcAft>
              <a:buNone/>
            </a:pPr>
            <a:r>
              <a:rPr lang="en-US" sz="1200" dirty="0"/>
              <a:t>The Sustainable Development Goals (SDGs) seek to change the course of the 21st Century. SDG 5 is to achieve gender equality and empower all women and girls</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At CSW </a:t>
            </a:r>
            <a:r>
              <a:rPr lang="en-US" b="0" i="0" dirty="0">
                <a:solidFill>
                  <a:srgbClr val="595A5C"/>
                </a:solidFill>
                <a:effectLst/>
                <a:latin typeface="Roboto" panose="02000000000000000000" pitchFamily="2" charset="0"/>
              </a:rPr>
              <a:t> annual two-week session, representatives of UN Member States, civil society organizations and UN entities gather at UN headquarters in New York. They discuss progress and gaps in the implementation of the 1995 </a:t>
            </a:r>
            <a:r>
              <a:rPr lang="en-US" b="0" i="0" u="none" strike="noStrike" dirty="0">
                <a:solidFill>
                  <a:srgbClr val="009DDC"/>
                </a:solidFill>
                <a:effectLst/>
                <a:latin typeface="Roboto" panose="02000000000000000000" pitchFamily="2" charset="0"/>
                <a:hlinkClick r:id="rId3"/>
              </a:rPr>
              <a:t>Beijing Declaration and Platform for Action</a:t>
            </a:r>
            <a:r>
              <a:rPr lang="en-US" b="0" i="0" dirty="0">
                <a:solidFill>
                  <a:srgbClr val="595A5C"/>
                </a:solidFill>
                <a:effectLst/>
                <a:latin typeface="Roboto" panose="02000000000000000000" pitchFamily="2" charset="0"/>
              </a:rPr>
              <a:t>, the key global policy document on gender equality as well as emerging issues that affect gender equality and the empowerment of women.</a:t>
            </a:r>
          </a:p>
          <a:p>
            <a:pPr marL="0" lvl="0" indent="0" algn="l" rtl="0">
              <a:spcBef>
                <a:spcPts val="0"/>
              </a:spcBef>
              <a:spcAft>
                <a:spcPts val="0"/>
              </a:spcAft>
              <a:buNone/>
            </a:pPr>
            <a:endParaRPr lang="en-US" dirty="0"/>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4</a:t>
            </a:fld>
            <a:endParaRPr lang="en-US" dirty="0"/>
          </a:p>
        </p:txBody>
      </p:sp>
    </p:spTree>
    <p:extLst>
      <p:ext uri="{BB962C8B-B14F-4D97-AF65-F5344CB8AC3E}">
        <p14:creationId xmlns:p14="http://schemas.microsoft.com/office/powerpoint/2010/main" val="2955098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defRPr/>
            </a:pPr>
            <a:r>
              <a:rPr lang="en-US" sz="1200" dirty="0"/>
              <a:t>Resolutions are the foundation of BPW – they define the issues that BPW members focus their advocacy </a:t>
            </a:r>
          </a:p>
          <a:p>
            <a:pPr marL="171450" marR="0" lvl="0" indent="-171450" algn="l" defTabSz="685800" rtl="0" eaLnBrk="1" fontAlgn="auto" latinLnBrk="0" hangingPunct="1">
              <a:lnSpc>
                <a:spcPct val="100000"/>
              </a:lnSpc>
              <a:spcBef>
                <a:spcPts val="750"/>
              </a:spcBef>
              <a:spcAft>
                <a:spcPts val="0"/>
              </a:spcAft>
              <a:buClrTx/>
              <a:buSzTx/>
              <a:buFont typeface="Arial" panose="020B0604020202020204" pitchFamily="34" charset="0"/>
              <a:buChar char="•"/>
              <a:tabLst/>
              <a:defRPr/>
            </a:pPr>
            <a:r>
              <a:rPr kumimoji="0" lang="en-CA" sz="1200" b="0" i="0" u="none" strike="noStrike" kern="1200" cap="none" spc="0" normalizeH="0" baseline="0" noProof="0" dirty="0">
                <a:ln>
                  <a:noFill/>
                </a:ln>
                <a:solidFill>
                  <a:prstClr val="black"/>
                </a:solidFill>
                <a:effectLst/>
                <a:uLnTx/>
                <a:uFillTx/>
                <a:ea typeface="+mn-ea"/>
                <a:cs typeface="+mn-cs"/>
              </a:rPr>
              <a:t>“Language of government”  -  a formal way to voice concerns or express opinions to influence change. For example, that change may be to introduce or change a policy or a law, or state a position</a:t>
            </a:r>
          </a:p>
          <a:p>
            <a:pPr marL="171450" marR="0" lvl="0" indent="-171450" algn="l" defTabSz="685800" rtl="0" eaLnBrk="1" fontAlgn="auto" latinLnBrk="0" hangingPunct="1">
              <a:lnSpc>
                <a:spcPct val="150000"/>
              </a:lnSpc>
              <a:spcBef>
                <a:spcPts val="750"/>
              </a:spcBef>
              <a:spcAft>
                <a:spcPts val="0"/>
              </a:spcAft>
              <a:buClrTx/>
              <a:buSzTx/>
              <a:buFont typeface="Arial" panose="020B0604020202020204" pitchFamily="34" charset="0"/>
              <a:buChar char="•"/>
              <a:tabLst/>
              <a:defRPr/>
            </a:pPr>
            <a:r>
              <a:rPr kumimoji="0" lang="en-CA" sz="1200" b="0" i="0" u="none" strike="noStrike" kern="1200" cap="none" spc="0" normalizeH="0" baseline="0" noProof="0" dirty="0">
                <a:ln>
                  <a:noFill/>
                </a:ln>
                <a:solidFill>
                  <a:prstClr val="black"/>
                </a:solidFill>
                <a:effectLst/>
                <a:uLnTx/>
                <a:uFillTx/>
                <a:ea typeface="+mn-ea"/>
                <a:cs typeface="+mn-cs"/>
              </a:rPr>
              <a:t>Debated and voted on at BPW provincial or national AGM. </a:t>
            </a:r>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5</a:t>
            </a:fld>
            <a:endParaRPr lang="en-US" dirty="0"/>
          </a:p>
        </p:txBody>
      </p:sp>
    </p:spTree>
    <p:extLst>
      <p:ext uri="{BB962C8B-B14F-4D97-AF65-F5344CB8AC3E}">
        <p14:creationId xmlns:p14="http://schemas.microsoft.com/office/powerpoint/2010/main" val="913753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t>Resolutions represent the issues that BPW members focus their advocacy – it defines what is important to us.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dirty="0"/>
          </a:p>
          <a:p>
            <a:pPr marL="590550" lvl="0" indent="-285750" algn="l">
              <a:lnSpc>
                <a:spcPct val="100000"/>
              </a:lnSpc>
              <a:spcBef>
                <a:spcPts val="0"/>
              </a:spcBef>
              <a:buSzPts val="2100"/>
            </a:pPr>
            <a:r>
              <a:rPr lang="en-US" sz="1200" dirty="0"/>
              <a:t>Briefs are the doorway to get in touch with government policy advisors that work for that department and other key contacts</a:t>
            </a:r>
          </a:p>
          <a:p>
            <a:pPr marL="590550" lvl="0" indent="-285750" algn="l">
              <a:lnSpc>
                <a:spcPct val="100000"/>
              </a:lnSpc>
              <a:spcBef>
                <a:spcPts val="0"/>
              </a:spcBef>
              <a:buSzPts val="2100"/>
            </a:pPr>
            <a:r>
              <a:rPr lang="en-US" sz="1200" dirty="0"/>
              <a:t>Collaborating with like-minded organizations to create alliance  to influence policy – strength in numbers</a:t>
            </a:r>
          </a:p>
          <a:p>
            <a:pPr lvl="0" algn="l">
              <a:lnSpc>
                <a:spcPct val="100000"/>
              </a:lnSpc>
            </a:pPr>
            <a:r>
              <a:rPr lang="en-CA" sz="1200" dirty="0"/>
              <a:t>Approved resolutions are compiled in a </a:t>
            </a:r>
            <a:r>
              <a:rPr lang="en-CA" sz="1200" b="1" dirty="0"/>
              <a:t>Brief </a:t>
            </a:r>
            <a:r>
              <a:rPr lang="en-CA" sz="1200" dirty="0"/>
              <a:t>which is sent to the provincial or federal government </a:t>
            </a:r>
          </a:p>
          <a:p>
            <a:pPr marL="590550" indent="-285750">
              <a:lnSpc>
                <a:spcPct val="100000"/>
              </a:lnSpc>
              <a:spcBef>
                <a:spcPts val="0"/>
              </a:spcBef>
              <a:buSzPts val="2100"/>
            </a:pPr>
            <a:r>
              <a:rPr lang="en-US" sz="1800" b="1" i="1" dirty="0"/>
              <a:t>BPW Briefs </a:t>
            </a:r>
            <a:r>
              <a:rPr lang="en-US" sz="1800" dirty="0"/>
              <a:t>are shared with PMO, cabinet ministers, MPs, senators, opposition leaders to voice our priorities and influence policy. </a:t>
            </a:r>
          </a:p>
          <a:p>
            <a:pPr lvl="1">
              <a:lnSpc>
                <a:spcPct val="100000"/>
              </a:lnSpc>
            </a:pPr>
            <a:r>
              <a:rPr lang="en-CA" b="1" i="1" dirty="0"/>
              <a:t>Briefs can be used by any BPW member </a:t>
            </a:r>
            <a:r>
              <a:rPr lang="en-CA" dirty="0"/>
              <a:t>to share with politicians, organizations, etc., to inform them of the issues that are important to its members. If you’re interested in meeting with your MP, ask another BPW member to go along with you. There are many members who have done this before and are open to mentoring..</a:t>
            </a:r>
          </a:p>
          <a:p>
            <a:pPr lvl="0" algn="l">
              <a:lnSpc>
                <a:spcPct val="100000"/>
              </a:lnSpc>
            </a:pP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dirty="0"/>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6</a:t>
            </a:fld>
            <a:endParaRPr lang="en-US" dirty="0"/>
          </a:p>
        </p:txBody>
      </p:sp>
    </p:spTree>
    <p:extLst>
      <p:ext uri="{BB962C8B-B14F-4D97-AF65-F5344CB8AC3E}">
        <p14:creationId xmlns:p14="http://schemas.microsoft.com/office/powerpoint/2010/main" val="1616903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This examples illustrates the long-game. 50 years of advocacy. </a:t>
            </a:r>
          </a:p>
          <a:p>
            <a:r>
              <a:rPr lang="en-CA" dirty="0"/>
              <a:t>BPW has partnered with other organizations, such as Child Care Now, along the way</a:t>
            </a:r>
          </a:p>
          <a:p>
            <a:r>
              <a:rPr lang="en-CA" dirty="0"/>
              <a:t>Also illustrates how what was initially a federal issue, now requires advocacy at the provincial/territorial level.</a:t>
            </a:r>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My view is that the pandemic helped to make the final push to get a national program in place. It became a strong economic argument and not solely a  women’s issue.</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effectLst/>
                <a:latin typeface="Arial" panose="020B0604020202020204" pitchFamily="34" charset="0"/>
                <a:ea typeface="Calibri" panose="020F0502020204030204" pitchFamily="34" charset="0"/>
                <a:cs typeface="Times New Roman" panose="02020603050405020304" pitchFamily="18" charset="0"/>
              </a:rPr>
              <a:t>On February 23</a:t>
            </a:r>
            <a:r>
              <a:rPr lang="en-CA" sz="1800" baseline="30000" dirty="0">
                <a:effectLst/>
                <a:latin typeface="Arial" panose="020B0604020202020204" pitchFamily="34" charset="0"/>
                <a:ea typeface="Calibri" panose="020F0502020204030204" pitchFamily="34" charset="0"/>
                <a:cs typeface="Times New Roman" panose="02020603050405020304" pitchFamily="18" charset="0"/>
              </a:rPr>
              <a:t>rd</a:t>
            </a:r>
            <a:r>
              <a:rPr lang="en-CA" sz="1800" dirty="0">
                <a:effectLst/>
                <a:latin typeface="Arial" panose="020B0604020202020204" pitchFamily="34" charset="0"/>
                <a:ea typeface="Calibri" panose="020F0502020204030204" pitchFamily="34" charset="0"/>
                <a:cs typeface="Times New Roman" panose="02020603050405020304" pitchFamily="18" charset="0"/>
              </a:rPr>
              <a:t>, 2021 Bank of Canada Governor, Tiff Macklin, urged governments to “increase acc</a:t>
            </a:r>
            <a:r>
              <a:rPr lang="en-CA" sz="1800" dirty="0">
                <a:solidFill>
                  <a:srgbClr val="191919"/>
                </a:solidFill>
                <a:effectLst/>
                <a:latin typeface="Arial" panose="020B0604020202020204" pitchFamily="34" charset="0"/>
                <a:ea typeface="Calibri" panose="020F0502020204030204" pitchFamily="34" charset="0"/>
                <a:cs typeface="Times New Roman" panose="02020603050405020304" pitchFamily="18" charset="0"/>
              </a:rPr>
              <a:t>ess to child care and reduce its cost to help the labour market rebound, and reduce the risk of long-term economic scarring for women who have disproportionately felt the brunt of pandemic job losses” </a:t>
            </a:r>
            <a:r>
              <a:rPr lang="en-CA" sz="1800" dirty="0">
                <a:effectLst/>
                <a:latin typeface="Arial" panose="020B0604020202020204" pitchFamily="34" charset="0"/>
                <a:ea typeface="Calibri" panose="020F0502020204030204" pitchFamily="34" charset="0"/>
                <a:cs typeface="Times New Roman" panose="02020603050405020304" pitchFamily="18" charset="0"/>
              </a:rPr>
              <a:t>(The Canada Press)..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8</a:t>
            </a:fld>
            <a:endParaRPr lang="en-US" dirty="0"/>
          </a:p>
        </p:txBody>
      </p:sp>
    </p:spTree>
    <p:extLst>
      <p:ext uri="{BB962C8B-B14F-4D97-AF65-F5344CB8AC3E}">
        <p14:creationId xmlns:p14="http://schemas.microsoft.com/office/powerpoint/2010/main" val="490146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February 2017  - MP Rona Ambrose introduces Bill 337 mandating judges to undergo training in sexual assault law so more victims of sexual assault come forward.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222222"/>
                </a:solidFill>
                <a:effectLst/>
                <a:latin typeface="Open Sans" panose="020B0606030504020204" pitchFamily="34" charset="0"/>
              </a:rPr>
              <a:t>“Ambrose said the bill was necessary after a series of high-profile cases revealed that many judges adhere to archaic stereotypes about women who are subjected to sexual violence.</a:t>
            </a:r>
            <a:r>
              <a:rPr lang="en-CA" dirty="0"/>
              <a:t>Later became Bill C5 and then C3.”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Bill C-3 is s an example of how BPW took actions to influence acceptance of this Bill and change in the Criminal Code. BPW focused advocacy on PMO and then later Senators given that it didn’t pass Senate previously. </a:t>
            </a:r>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9</a:t>
            </a:fld>
            <a:endParaRPr lang="en-US" dirty="0"/>
          </a:p>
        </p:txBody>
      </p:sp>
    </p:spTree>
    <p:extLst>
      <p:ext uri="{BB962C8B-B14F-4D97-AF65-F5344CB8AC3E}">
        <p14:creationId xmlns:p14="http://schemas.microsoft.com/office/powerpoint/2010/main" val="83807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These are examples of references written in the APA style.</a:t>
            </a:r>
          </a:p>
        </p:txBody>
      </p:sp>
      <p:sp>
        <p:nvSpPr>
          <p:cNvPr id="4" name="Slide Number Placeholder 3"/>
          <p:cNvSpPr>
            <a:spLocks noGrp="1"/>
          </p:cNvSpPr>
          <p:nvPr>
            <p:ph type="sldNum" sz="quarter" idx="5"/>
          </p:nvPr>
        </p:nvSpPr>
        <p:spPr/>
        <p:txBody>
          <a:bodyPr/>
          <a:lstStyle/>
          <a:p>
            <a:fld id="{67697F07-57FD-4A5F-8D68-16B0307D8F16}" type="slidenum">
              <a:rPr lang="en-US" smtClean="0"/>
              <a:pPr/>
              <a:t>12</a:t>
            </a:fld>
            <a:endParaRPr lang="en-US" dirty="0"/>
          </a:p>
        </p:txBody>
      </p:sp>
    </p:spTree>
    <p:extLst>
      <p:ext uri="{BB962C8B-B14F-4D97-AF65-F5344CB8AC3E}">
        <p14:creationId xmlns:p14="http://schemas.microsoft.com/office/powerpoint/2010/main" val="3850166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E5FDAC69-D14C-4B31-9BD0-58A08EB0E176}" type="datetime1">
              <a:rPr lang="en-US" smtClean="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4004132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30822E-5BA7-4927-9B5E-9F345E3DFCEB}" type="datetime1">
              <a:rPr lang="en-US" smtClean="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669185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BAD998-1EE4-4833-8EF5-AFB4DCA6C8FC}" type="datetime1">
              <a:rPr lang="en-US" smtClean="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3339042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FB0E83-86AB-4A25-A372-F75EFAF12588}" type="datetime1">
              <a:rPr lang="en-US" smtClean="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1996476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A68A3C-F138-45CF-8AF3-1DD6D4B2DE63}" type="datetime1">
              <a:rPr lang="en-US" smtClean="0"/>
              <a:pPr/>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2732479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2BE160-9A7D-4F40-A7F0-838BAA2D27A3}" type="datetime1">
              <a:rPr lang="en-US" smtClean="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211388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723E66-9D7A-4641-A899-FD3DC5D49D51}" type="datetime1">
              <a:rPr lang="en-US" smtClean="0"/>
              <a:pPr/>
              <a:t>10/29/2023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202241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26450A-00CB-49CC-9E4D-3859F19C57E6}" type="datetime1">
              <a:rPr lang="en-US" smtClean="0"/>
              <a:pPr/>
              <a:t>10/29/2023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127495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768C9A-56C9-42FB-B8F6-E5E545B6DA51}" type="datetime1">
              <a:rPr lang="en-US" smtClean="0"/>
              <a:pPr/>
              <a:t>10/29/2023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1342388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FF923EF-125A-4847-AC8C-B5852971B0A6}" type="datetime1">
              <a:rPr lang="en-US" smtClean="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2017797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A22F8F9-B2EB-441F-BE62-9078578D60C0}" type="datetime1">
              <a:rPr lang="en-US" smtClean="0"/>
              <a:pPr/>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23901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47AE21-EF84-4BAE-B441-D7ED3160070E}" type="datetime1">
              <a:rPr lang="en-US" smtClean="0"/>
              <a:pPr/>
              <a:t>10/29/2023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2069747609"/>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bpwcanada.com/images/stories/resolutions/Support/BPWCanada-ResolutionsCommendations-Guidelines-Sept2021.pdf"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bpwcanada.com/images/stories/secure/2021_AGM/UsingAPAStyle_Resolution_References_Nov2019.pdf"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hyperlink" Target="https://www.justice.gc.ca/eng/rp-pr/jr/jf-pf/2019/docs/apr01.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www.westcoastleaf.org/wp-content/uploads/2018/10/West-Coast-Leaf-dismantling-web-final.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pm.gc.ca/en/cabine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hyperlink" Target="https://bpwcanada.com/images/stories/resolutions/BPWCanada-ResolutionImplementationActivities-2021.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bpwcanada.com/members-resolutions.html"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bpwontario.com/advocacy/resolution-database.htm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hyperlink" Target="mailto:resolutions@bpwontario.com" TargetMode="External"/><Relationship Id="rId2" Type="http://schemas.openxmlformats.org/officeDocument/2006/relationships/hyperlink" Target="mailto:resolutions@bpwcanada.com" TargetMode="Externa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www.bpwcanada.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bpwcanada.com/advocacy/resolution-database.html" TargetMode="External"/><Relationship Id="rId7"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bpwcanada.com/images/stories/resolutions/BPWCanada-BookofResolutionsCommendations-2021.pdf" TargetMode="External"/><Relationship Id="rId4" Type="http://schemas.openxmlformats.org/officeDocument/2006/relationships/hyperlink" Target="https://bpwontario.com/advocacy/resolution-database.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bpwcanada.com/advocacy/resolutionsbrief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hyperlink" Target="https://bpwontario.com/advocacy/briefs.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170751"/>
            <a:ext cx="6858000" cy="1539895"/>
          </a:xfrm>
        </p:spPr>
        <p:txBody>
          <a:bodyPr>
            <a:normAutofit/>
          </a:bodyPr>
          <a:lstStyle/>
          <a:p>
            <a:r>
              <a:rPr lang="en-US" sz="3600" b="1" i="1" dirty="0"/>
              <a:t>Advocacy and Resolutions</a:t>
            </a:r>
            <a:br>
              <a:rPr lang="en-US" sz="3600" b="1" i="1" dirty="0"/>
            </a:br>
            <a:r>
              <a:rPr lang="en-US" sz="3600" b="1" i="1" dirty="0"/>
              <a:t>Women Working for Women</a:t>
            </a:r>
          </a:p>
        </p:txBody>
      </p:sp>
      <p:sp>
        <p:nvSpPr>
          <p:cNvPr id="3" name="Subtitle 2"/>
          <p:cNvSpPr>
            <a:spLocks noGrp="1"/>
          </p:cNvSpPr>
          <p:nvPr>
            <p:ph type="subTitle" idx="1"/>
          </p:nvPr>
        </p:nvSpPr>
        <p:spPr>
          <a:xfrm>
            <a:off x="761999" y="3824942"/>
            <a:ext cx="7691593" cy="1539895"/>
          </a:xfrm>
        </p:spPr>
        <p:txBody>
          <a:bodyPr>
            <a:normAutofit lnSpcReduction="10000"/>
          </a:bodyPr>
          <a:lstStyle/>
          <a:p>
            <a:endParaRPr lang="en-US" sz="2000" b="1" dirty="0">
              <a:solidFill>
                <a:schemeClr val="accent2">
                  <a:lumMod val="50000"/>
                </a:schemeClr>
              </a:solidFill>
            </a:endParaRPr>
          </a:p>
          <a:p>
            <a:r>
              <a:rPr lang="en-US" sz="2000" b="1" dirty="0">
                <a:solidFill>
                  <a:schemeClr val="accent6">
                    <a:lumMod val="75000"/>
                  </a:schemeClr>
                </a:solidFill>
              </a:rPr>
              <a:t>The Canadian Federation of Business and Professional Women</a:t>
            </a:r>
          </a:p>
          <a:p>
            <a:pPr marL="0" lvl="0" indent="0" algn="ctr" rtl="0">
              <a:lnSpc>
                <a:spcPct val="100000"/>
              </a:lnSpc>
              <a:spcBef>
                <a:spcPts val="750"/>
              </a:spcBef>
              <a:spcAft>
                <a:spcPts val="0"/>
              </a:spcAft>
              <a:buClr>
                <a:srgbClr val="833C0B"/>
              </a:buClr>
              <a:buSzPts val="1600"/>
              <a:buNone/>
            </a:pPr>
            <a:r>
              <a:rPr lang="en-CA" sz="2000" dirty="0">
                <a:solidFill>
                  <a:srgbClr val="548135"/>
                </a:solidFill>
              </a:rPr>
              <a:t>Colleen Babiuk-Ilkiw,  BPW Canada  VP Resolutions, By-Laws &amp; Advocacy</a:t>
            </a:r>
          </a:p>
          <a:p>
            <a:pPr marL="0" indent="0">
              <a:lnSpc>
                <a:spcPct val="100000"/>
              </a:lnSpc>
              <a:buClr>
                <a:srgbClr val="833C0B"/>
              </a:buClr>
              <a:buSzPts val="1600"/>
            </a:pPr>
            <a:r>
              <a:rPr lang="en-CA" sz="2000" dirty="0">
                <a:solidFill>
                  <a:srgbClr val="548135"/>
                </a:solidFill>
              </a:rPr>
              <a:t>Heather Ellis, BPW Ontario 1</a:t>
            </a:r>
            <a:r>
              <a:rPr lang="en-CA" sz="2000" baseline="30000" dirty="0">
                <a:solidFill>
                  <a:srgbClr val="548135"/>
                </a:solidFill>
              </a:rPr>
              <a:t>st</a:t>
            </a:r>
            <a:r>
              <a:rPr lang="en-CA" sz="2000" dirty="0">
                <a:solidFill>
                  <a:srgbClr val="548135"/>
                </a:solidFill>
              </a:rPr>
              <a:t> VP, Resolutions</a:t>
            </a:r>
          </a:p>
          <a:p>
            <a:pPr algn="ctr"/>
            <a:endParaRPr lang="en-US" sz="2000" b="1" dirty="0">
              <a:solidFill>
                <a:schemeClr val="accent2">
                  <a:lumMod val="50000"/>
                </a:schemeClr>
              </a:solidFill>
            </a:endParaRPr>
          </a:p>
        </p:txBody>
      </p:sp>
      <p:sp>
        <p:nvSpPr>
          <p:cNvPr id="11" name="TextBox 10"/>
          <p:cNvSpPr txBox="1"/>
          <p:nvPr/>
        </p:nvSpPr>
        <p:spPr>
          <a:xfrm>
            <a:off x="3504341" y="1825677"/>
            <a:ext cx="2097048" cy="261610"/>
          </a:xfrm>
          <a:prstGeom prst="rect">
            <a:avLst/>
          </a:prstGeom>
          <a:noFill/>
        </p:spPr>
        <p:txBody>
          <a:bodyPr wrap="none" rtlCol="0">
            <a:spAutoFit/>
          </a:bodyPr>
          <a:lstStyle/>
          <a:p>
            <a:pPr algn="ctr"/>
            <a:r>
              <a:rPr lang="en-US" sz="1100" dirty="0"/>
              <a:t>WOMEN WORKING FOR WOMEN</a:t>
            </a:r>
          </a:p>
        </p:txBody>
      </p:sp>
      <p:cxnSp>
        <p:nvCxnSpPr>
          <p:cNvPr id="15" name="Straight Connector 14"/>
          <p:cNvCxnSpPr/>
          <p:nvPr/>
        </p:nvCxnSpPr>
        <p:spPr>
          <a:xfrm>
            <a:off x="652136" y="58674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52136" y="5715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6146"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6800" y="487945"/>
            <a:ext cx="2013204" cy="12960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478467" y="6019800"/>
            <a:ext cx="8187065" cy="307777"/>
          </a:xfrm>
          <a:prstGeom prst="rect">
            <a:avLst/>
          </a:prstGeom>
          <a:noFill/>
        </p:spPr>
        <p:txBody>
          <a:bodyPr wrap="square" rtlCol="0">
            <a:spAutoFit/>
          </a:bodyPr>
          <a:lstStyle/>
          <a:p>
            <a:pPr algn="ctr"/>
            <a:r>
              <a:rPr lang="en-US" sz="1400" i="1" dirty="0">
                <a:solidFill>
                  <a:srgbClr val="374A15"/>
                </a:solidFill>
              </a:rPr>
              <a:t>November 2023</a:t>
            </a:r>
          </a:p>
        </p:txBody>
      </p:sp>
      <p:pic>
        <p:nvPicPr>
          <p:cNvPr id="8" name="Picture 7"/>
          <p:cNvPicPr>
            <a:picLocks noChangeAspect="1"/>
          </p:cNvPicPr>
          <p:nvPr/>
        </p:nvPicPr>
        <p:blipFill>
          <a:blip r:embed="rId4"/>
          <a:stretch>
            <a:fillRect/>
          </a:stretch>
        </p:blipFill>
        <p:spPr>
          <a:xfrm>
            <a:off x="2458241" y="520723"/>
            <a:ext cx="2016000" cy="1295601"/>
          </a:xfrm>
          <a:prstGeom prst="rect">
            <a:avLst/>
          </a:prstGeom>
        </p:spPr>
      </p:pic>
      <p:cxnSp>
        <p:nvCxnSpPr>
          <p:cNvPr id="16" name="Straight Connector 15"/>
          <p:cNvCxnSpPr/>
          <p:nvPr/>
        </p:nvCxnSpPr>
        <p:spPr>
          <a:xfrm>
            <a:off x="652136" y="5562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4706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mn-lt"/>
              </a:rPr>
              <a:t>Key Components of a Resolution</a:t>
            </a:r>
          </a:p>
        </p:txBody>
      </p:sp>
      <p:sp>
        <p:nvSpPr>
          <p:cNvPr id="3" name="Content Placeholder 2"/>
          <p:cNvSpPr>
            <a:spLocks noGrp="1"/>
          </p:cNvSpPr>
          <p:nvPr>
            <p:ph idx="1"/>
          </p:nvPr>
        </p:nvSpPr>
        <p:spPr>
          <a:xfrm>
            <a:off x="628650" y="2064711"/>
            <a:ext cx="7886700" cy="4183688"/>
          </a:xfrm>
        </p:spPr>
        <p:txBody>
          <a:bodyPr>
            <a:normAutofit/>
          </a:bodyPr>
          <a:lstStyle/>
          <a:p>
            <a:pPr marL="0" indent="0">
              <a:buNone/>
            </a:pPr>
            <a:r>
              <a:rPr lang="en-CA" sz="1800" b="1" dirty="0"/>
              <a:t>Reference: Guidelines for Preparation and Submission of National Resolutions </a:t>
            </a:r>
          </a:p>
          <a:p>
            <a:pPr marL="342900" lvl="1" indent="0">
              <a:buNone/>
            </a:pPr>
            <a:r>
              <a:rPr lang="en-CA" dirty="0">
                <a:hlinkClick r:id="rId2"/>
              </a:rPr>
              <a:t>https://bpwcanada.com/images/stories/resolutions/Support/BPWCanada-ResolutionsCommendations-Guidelines-Sept2021.pdf</a:t>
            </a:r>
            <a:r>
              <a:rPr lang="en-CA" dirty="0"/>
              <a:t> (NOTE: Update for 2023 resolutions in progress)</a:t>
            </a:r>
          </a:p>
          <a:p>
            <a:pPr marL="0" indent="0">
              <a:buNone/>
            </a:pPr>
            <a:endParaRPr lang="en-CA" sz="1800" dirty="0"/>
          </a:p>
          <a:p>
            <a:pPr marL="0" indent="0">
              <a:buNone/>
            </a:pPr>
            <a:r>
              <a:rPr lang="en-CA" sz="1800" b="1" dirty="0"/>
              <a:t>Maximum length= 2 pages (11pt Arial)</a:t>
            </a:r>
          </a:p>
          <a:p>
            <a:pPr marL="0" indent="0">
              <a:buNone/>
            </a:pPr>
            <a:r>
              <a:rPr lang="en-CA" sz="1800" b="1" dirty="0"/>
              <a:t>First page</a:t>
            </a:r>
            <a:r>
              <a:rPr lang="en-CA" sz="1800" dirty="0"/>
              <a:t>: </a:t>
            </a:r>
          </a:p>
          <a:p>
            <a:pPr lvl="2"/>
            <a:r>
              <a:rPr lang="en-CA" sz="1800" dirty="0"/>
              <a:t>Background </a:t>
            </a:r>
          </a:p>
          <a:p>
            <a:pPr lvl="2"/>
            <a:r>
              <a:rPr lang="en-CA" sz="1800" dirty="0"/>
              <a:t>References</a:t>
            </a:r>
          </a:p>
          <a:p>
            <a:pPr marL="0" indent="0">
              <a:buNone/>
            </a:pPr>
            <a:r>
              <a:rPr lang="en-CA" sz="1800" b="1" dirty="0"/>
              <a:t>Second page:</a:t>
            </a:r>
          </a:p>
          <a:p>
            <a:pPr lvl="2"/>
            <a:r>
              <a:rPr lang="en-CA" sz="1800" dirty="0"/>
              <a:t>Whereas clauses (arguments)</a:t>
            </a:r>
          </a:p>
          <a:p>
            <a:pPr lvl="2"/>
            <a:r>
              <a:rPr lang="en-CA" sz="1800" dirty="0"/>
              <a:t>Therefore be it Resolved (proposed policy, advocacy position, or action)</a:t>
            </a:r>
          </a:p>
          <a:p>
            <a:pPr lvl="2"/>
            <a:r>
              <a:rPr lang="en-CA" sz="1800" dirty="0"/>
              <a:t>Club Contact information</a:t>
            </a:r>
          </a:p>
          <a:p>
            <a:pPr lvl="2"/>
            <a:endParaRPr lang="en-CA" sz="1800" dirty="0"/>
          </a:p>
          <a:p>
            <a:pPr lvl="2"/>
            <a:endParaRPr lang="en-CA" sz="1800" dirty="0"/>
          </a:p>
          <a:p>
            <a:endParaRPr lang="en-CA" b="1" dirty="0"/>
          </a:p>
          <a:p>
            <a:endParaRPr lang="en-CA" sz="1800" dirty="0">
              <a:highlight>
                <a:srgbClr val="FFFF00"/>
              </a:highlight>
            </a:endParaRPr>
          </a:p>
        </p:txBody>
      </p:sp>
      <p:sp>
        <p:nvSpPr>
          <p:cNvPr id="4" name="Slide Number Placeholder 3"/>
          <p:cNvSpPr>
            <a:spLocks noGrp="1"/>
          </p:cNvSpPr>
          <p:nvPr>
            <p:ph type="sldNum" sz="quarter" idx="12"/>
          </p:nvPr>
        </p:nvSpPr>
        <p:spPr/>
        <p:txBody>
          <a:bodyPr/>
          <a:lstStyle/>
          <a:p>
            <a:fld id="{51558BE6-279A-4C2F-85A4-27AD4F08195A}" type="slidenum">
              <a:rPr lang="en-US" smtClean="0"/>
              <a:pPr/>
              <a:t>10</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05750" y="46032"/>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6686444" y="32375"/>
            <a:ext cx="1219306" cy="786452"/>
          </a:xfrm>
          <a:prstGeom prst="rect">
            <a:avLst/>
          </a:prstGeom>
        </p:spPr>
      </p:pic>
      <p:cxnSp>
        <p:nvCxnSpPr>
          <p:cNvPr id="11" name="Straight Connector 10"/>
          <p:cNvCxnSpPr/>
          <p:nvPr/>
        </p:nvCxnSpPr>
        <p:spPr>
          <a:xfrm>
            <a:off x="713893" y="14478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13893" y="1752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6002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4478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2724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Resolution – First Page</a:t>
            </a:r>
          </a:p>
        </p:txBody>
      </p:sp>
      <p:sp>
        <p:nvSpPr>
          <p:cNvPr id="3" name="Content Placeholder 2"/>
          <p:cNvSpPr>
            <a:spLocks noGrp="1"/>
          </p:cNvSpPr>
          <p:nvPr>
            <p:ph idx="1"/>
          </p:nvPr>
        </p:nvSpPr>
        <p:spPr>
          <a:xfrm>
            <a:off x="628650" y="1825624"/>
            <a:ext cx="7886700" cy="4667243"/>
          </a:xfrm>
        </p:spPr>
        <p:txBody>
          <a:bodyPr>
            <a:normAutofit/>
          </a:bodyPr>
          <a:lstStyle/>
          <a:p>
            <a:endParaRPr lang="en-CA" dirty="0"/>
          </a:p>
          <a:p>
            <a:pPr lvl="1"/>
            <a:r>
              <a:rPr lang="en-CA" sz="2000" b="1" dirty="0"/>
              <a:t>Background:</a:t>
            </a:r>
            <a:r>
              <a:rPr lang="en-CA" sz="2000" dirty="0"/>
              <a:t> explains the issue (including why is this an important issue for women), the legislation, international treaties involved and the general intent of the resolution. Include references</a:t>
            </a:r>
          </a:p>
          <a:p>
            <a:pPr lvl="1"/>
            <a:r>
              <a:rPr lang="en-CA" sz="2000" b="1" dirty="0"/>
              <a:t>References</a:t>
            </a:r>
            <a:r>
              <a:rPr lang="en-CA" sz="2000" dirty="0"/>
              <a:t>: use “reputable” sources, e.g., published reports, government documents.  NOT newspaper or magazine articles.</a:t>
            </a:r>
          </a:p>
          <a:p>
            <a:r>
              <a:rPr lang="en-CA" sz="2000" dirty="0"/>
              <a:t>Use APA style. Check BPW Canada and BPW Ontario websites for more information on writing resolutions including the APA style. </a:t>
            </a:r>
            <a:r>
              <a:rPr lang="en-CA" sz="2000" dirty="0">
                <a:hlinkClick r:id="rId2"/>
              </a:rPr>
              <a:t>https://bpwcanada.com/images/stories/secure/2021_AGM/UsingAPAStyle_Resolution_References_Nov2019.pdf</a:t>
            </a:r>
            <a:endParaRPr lang="en-CA" sz="2000" dirty="0"/>
          </a:p>
        </p:txBody>
      </p:sp>
      <p:sp>
        <p:nvSpPr>
          <p:cNvPr id="4" name="Slide Number Placeholder 3"/>
          <p:cNvSpPr>
            <a:spLocks noGrp="1"/>
          </p:cNvSpPr>
          <p:nvPr>
            <p:ph type="sldNum" sz="quarter" idx="12"/>
          </p:nvPr>
        </p:nvSpPr>
        <p:spPr/>
        <p:txBody>
          <a:bodyPr/>
          <a:lstStyle/>
          <a:p>
            <a:fld id="{51558BE6-279A-4C2F-85A4-27AD4F08195A}" type="slidenum">
              <a:rPr lang="en-US" smtClean="0"/>
              <a:pPr/>
              <a:t>11</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7657" y="32589"/>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6625473" y="31792"/>
            <a:ext cx="1219306" cy="786452"/>
          </a:xfrm>
          <a:prstGeom prst="rect">
            <a:avLst/>
          </a:prstGeom>
        </p:spPr>
      </p:pic>
      <p:cxnSp>
        <p:nvCxnSpPr>
          <p:cNvPr id="15" name="Straight Connector 14"/>
          <p:cNvCxnSpPr/>
          <p:nvPr/>
        </p:nvCxnSpPr>
        <p:spPr>
          <a:xfrm>
            <a:off x="713893" y="1690689"/>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0773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APA Style – Example of References</a:t>
            </a:r>
          </a:p>
        </p:txBody>
      </p:sp>
      <p:sp>
        <p:nvSpPr>
          <p:cNvPr id="4" name="Slide Number Placeholder 3"/>
          <p:cNvSpPr>
            <a:spLocks noGrp="1"/>
          </p:cNvSpPr>
          <p:nvPr>
            <p:ph type="sldNum" sz="quarter" idx="12"/>
          </p:nvPr>
        </p:nvSpPr>
        <p:spPr/>
        <p:txBody>
          <a:bodyPr/>
          <a:lstStyle/>
          <a:p>
            <a:fld id="{51558BE6-279A-4C2F-85A4-27AD4F08195A}" type="slidenum">
              <a:rPr lang="en-US" smtClean="0"/>
              <a:pPr/>
              <a:t>12</a:t>
            </a:fld>
            <a:endParaRPr lang="en-US" dirty="0"/>
          </a:p>
        </p:txBody>
      </p:sp>
      <p:sp>
        <p:nvSpPr>
          <p:cNvPr id="5" name="Content Placeholder 2"/>
          <p:cNvSpPr>
            <a:spLocks noGrp="1"/>
          </p:cNvSpPr>
          <p:nvPr>
            <p:ph idx="1"/>
          </p:nvPr>
        </p:nvSpPr>
        <p:spPr>
          <a:xfrm>
            <a:off x="501445" y="2411617"/>
            <a:ext cx="7499555" cy="2922383"/>
          </a:xfrm>
        </p:spPr>
        <p:txBody>
          <a:bodyPr>
            <a:noAutofit/>
          </a:bodyPr>
          <a:lstStyle/>
          <a:p>
            <a:pPr>
              <a:lnSpc>
                <a:spcPct val="115000"/>
              </a:lnSpc>
              <a:spcAft>
                <a:spcPts val="1000"/>
              </a:spcAft>
            </a:pPr>
            <a:r>
              <a:rPr lang="en-CA" sz="1800" dirty="0">
                <a:effectLst/>
                <a:latin typeface="Arial" panose="020B0604020202020204" pitchFamily="34" charset="0"/>
                <a:ea typeface="Calibri" panose="020F0502020204030204" pitchFamily="34" charset="0"/>
                <a:cs typeface="Times New Roman" panose="02020603050405020304" pitchFamily="18" charset="0"/>
              </a:rPr>
              <a:t>Justice Canada, Research and Statistics Division. April 2019. </a:t>
            </a:r>
            <a:r>
              <a:rPr lang="en-CA" sz="1800" i="1" dirty="0">
                <a:effectLst/>
                <a:latin typeface="Arial" panose="020B0604020202020204" pitchFamily="34" charset="0"/>
                <a:ea typeface="Calibri" panose="020F0502020204030204" pitchFamily="34" charset="0"/>
                <a:cs typeface="Times New Roman" panose="02020603050405020304" pitchFamily="18" charset="0"/>
              </a:rPr>
              <a:t>Just Facts</a:t>
            </a:r>
            <a:r>
              <a:rPr lang="en-CA" sz="1800" dirty="0">
                <a:effectLst/>
                <a:latin typeface="Arial" panose="020B0604020202020204" pitchFamily="34" charset="0"/>
                <a:ea typeface="Calibri" panose="020F0502020204030204" pitchFamily="34" charset="0"/>
                <a:cs typeface="Times New Roman" panose="02020603050405020304" pitchFamily="18" charset="0"/>
              </a:rPr>
              <a:t>. </a:t>
            </a:r>
            <a:r>
              <a:rPr lang="en-CA" sz="1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https://www.justice.gc.ca/eng/rp-pr/jr/jf-pf/2019/docs/apr01.pdf</a:t>
            </a:r>
            <a:r>
              <a:rPr lang="en-CA" sz="1800" u="sng" dirty="0">
                <a:effectLst/>
                <a:latin typeface="Arial" panose="020B0604020202020204" pitchFamily="34" charset="0"/>
                <a:ea typeface="Calibri" panose="020F0502020204030204" pitchFamily="34" charset="0"/>
                <a:cs typeface="Times New Roman" panose="02020603050405020304" pitchFamily="18"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CA" sz="1800" dirty="0" err="1">
                <a:effectLst/>
                <a:latin typeface="Arial" panose="020B0604020202020204" pitchFamily="34" charset="0"/>
                <a:ea typeface="Calibri" panose="020F0502020204030204" pitchFamily="34" charset="0"/>
                <a:cs typeface="Times New Roman" panose="02020603050405020304" pitchFamily="18" charset="0"/>
              </a:rPr>
              <a:t>Prochuk</a:t>
            </a:r>
            <a:r>
              <a:rPr lang="en-CA" sz="1800" dirty="0">
                <a:effectLst/>
                <a:latin typeface="Arial" panose="020B0604020202020204" pitchFamily="34" charset="0"/>
                <a:ea typeface="Calibri" panose="020F0502020204030204" pitchFamily="34" charset="0"/>
                <a:cs typeface="Times New Roman" panose="02020603050405020304" pitchFamily="18" charset="0"/>
              </a:rPr>
              <a:t>, A. (2018). </a:t>
            </a:r>
            <a:r>
              <a:rPr lang="en-CA" sz="1800" i="1" dirty="0">
                <a:effectLst/>
                <a:latin typeface="Arial" panose="020B0604020202020204" pitchFamily="34" charset="0"/>
                <a:ea typeface="Calibri" panose="020F0502020204030204" pitchFamily="34" charset="0"/>
                <a:cs typeface="Times New Roman" panose="02020603050405020304" pitchFamily="18" charset="0"/>
              </a:rPr>
              <a:t>We Are Here: Women’s Experiences of the Barriers to Reporting Sexual Assault</a:t>
            </a:r>
            <a:r>
              <a:rPr lang="en-CA" sz="1800" dirty="0">
                <a:effectLst/>
                <a:latin typeface="Arial" panose="020B0604020202020204" pitchFamily="34" charset="0"/>
                <a:ea typeface="Calibri" panose="020F0502020204030204" pitchFamily="34" charset="0"/>
                <a:cs typeface="Times New Roman" panose="02020603050405020304" pitchFamily="18" charset="0"/>
              </a:rPr>
              <a:t>. West Coast </a:t>
            </a:r>
            <a:r>
              <a:rPr lang="en-CA" sz="1800" dirty="0" err="1">
                <a:effectLst/>
                <a:latin typeface="Arial" panose="020B0604020202020204" pitchFamily="34" charset="0"/>
                <a:ea typeface="Calibri" panose="020F0502020204030204" pitchFamily="34" charset="0"/>
                <a:cs typeface="Times New Roman" panose="02020603050405020304" pitchFamily="18" charset="0"/>
              </a:rPr>
              <a:t>LEAF.</a:t>
            </a:r>
            <a:r>
              <a:rPr lang="en-CA" sz="1800" u="sng" dirty="0" err="1">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4"/>
              </a:rPr>
              <a:t>http</a:t>
            </a:r>
            <a:r>
              <a:rPr lang="en-CA" sz="1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4"/>
              </a:rPr>
              <a:t>://www.westcoastleaf.org/wp-content/uploads/2018/10/West-Coast-Leaf-dismantling-web-final.pdf</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sz="1200" dirty="0"/>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73658" y="17937"/>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6"/>
          <a:stretch>
            <a:fillRect/>
          </a:stretch>
        </p:blipFill>
        <p:spPr>
          <a:xfrm>
            <a:off x="6553200" y="0"/>
            <a:ext cx="1219306" cy="786452"/>
          </a:xfrm>
          <a:prstGeom prst="rect">
            <a:avLst/>
          </a:prstGeom>
        </p:spPr>
      </p:pic>
      <p:cxnSp>
        <p:nvCxnSpPr>
          <p:cNvPr id="12" name="Straight Connector 11"/>
          <p:cNvCxnSpPr/>
          <p:nvPr/>
        </p:nvCxnSpPr>
        <p:spPr>
          <a:xfrm>
            <a:off x="713893" y="1371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6764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659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Resolution – Second Page</a:t>
            </a:r>
          </a:p>
        </p:txBody>
      </p:sp>
      <p:sp>
        <p:nvSpPr>
          <p:cNvPr id="3" name="Content Placeholder 2"/>
          <p:cNvSpPr>
            <a:spLocks noGrp="1"/>
          </p:cNvSpPr>
          <p:nvPr>
            <p:ph idx="1"/>
          </p:nvPr>
        </p:nvSpPr>
        <p:spPr>
          <a:xfrm>
            <a:off x="628650" y="1825624"/>
            <a:ext cx="7886700" cy="4667243"/>
          </a:xfrm>
        </p:spPr>
        <p:txBody>
          <a:bodyPr>
            <a:normAutofit/>
          </a:bodyPr>
          <a:lstStyle/>
          <a:p>
            <a:pPr marL="0" marR="0" lvl="0" indent="0" algn="l" defTabSz="685800" rtl="0" eaLnBrk="1" fontAlgn="auto" latinLnBrk="0" hangingPunct="1">
              <a:lnSpc>
                <a:spcPct val="90000"/>
              </a:lnSpc>
              <a:spcBef>
                <a:spcPts val="750"/>
              </a:spcBef>
              <a:spcAft>
                <a:spcPts val="0"/>
              </a:spcAft>
              <a:buClrTx/>
              <a:buSzTx/>
              <a:buNone/>
              <a:tabLst/>
              <a:defRPr/>
            </a:pPr>
            <a:r>
              <a:rPr kumimoji="0" lang="en-CA" sz="2400" i="0" u="none" strike="noStrike" kern="1200" cap="none" spc="0" normalizeH="0" baseline="0" noProof="0" dirty="0">
                <a:ln>
                  <a:noFill/>
                </a:ln>
                <a:solidFill>
                  <a:prstClr val="black"/>
                </a:solidFill>
                <a:effectLst/>
                <a:uLnTx/>
                <a:uFillTx/>
                <a:latin typeface="Calibri" panose="020F0502020204030204"/>
                <a:ea typeface="+mn-ea"/>
                <a:cs typeface="+mn-cs"/>
              </a:rPr>
              <a:t>Page 2 i</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ncludes:</a:t>
            </a:r>
          </a:p>
          <a:p>
            <a:pPr lvl="1">
              <a:spcBef>
                <a:spcPts val="750"/>
              </a:spcBef>
              <a:defRPr/>
            </a:pPr>
            <a:r>
              <a:rPr kumimoji="0" lang="en-CA" sz="2400" b="1" i="0" u="none" strike="noStrike" kern="1200" cap="none" spc="0" normalizeH="0" baseline="0" noProof="0" dirty="0">
                <a:ln>
                  <a:noFill/>
                </a:ln>
                <a:solidFill>
                  <a:prstClr val="black"/>
                </a:solidFill>
                <a:effectLst/>
                <a:uLnTx/>
                <a:uFillTx/>
                <a:latin typeface="Calibri" panose="020F0502020204030204"/>
                <a:ea typeface="+mn-ea"/>
                <a:cs typeface="+mn-cs"/>
              </a:rPr>
              <a:t>Whereas clauses </a:t>
            </a:r>
            <a:r>
              <a:rPr lang="en-CA" sz="2400" dirty="0">
                <a:solidFill>
                  <a:prstClr val="black"/>
                </a:solidFill>
                <a:latin typeface="Calibri" panose="020F0502020204030204"/>
              </a:rPr>
              <a:t>state rationale/a</a:t>
            </a:r>
            <a:r>
              <a:rPr kumimoji="0" lang="en-CA" sz="2400" b="0" i="0" u="none" strike="noStrike" kern="1200" cap="none" spc="0" normalizeH="0" baseline="0" noProof="0" dirty="0" err="1">
                <a:ln>
                  <a:noFill/>
                </a:ln>
                <a:solidFill>
                  <a:prstClr val="black"/>
                </a:solidFill>
                <a:effectLst/>
                <a:uLnTx/>
                <a:uFillTx/>
                <a:latin typeface="Calibri" panose="020F0502020204030204"/>
                <a:ea typeface="+mn-ea"/>
                <a:cs typeface="+mn-cs"/>
              </a:rPr>
              <a:t>rgument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for a proposed policy, advocacy position, or action</a:t>
            </a:r>
          </a:p>
          <a:p>
            <a:pPr lvl="1">
              <a:spcBef>
                <a:spcPts val="750"/>
              </a:spcBef>
              <a:defRPr/>
            </a:pPr>
            <a:r>
              <a:rPr kumimoji="0" lang="en-CA" sz="2400" b="1" i="0" u="none" strike="noStrike" kern="1200" cap="none" spc="0" normalizeH="0" baseline="0" noProof="0" dirty="0">
                <a:ln>
                  <a:noFill/>
                </a:ln>
                <a:solidFill>
                  <a:prstClr val="black"/>
                </a:solidFill>
                <a:effectLst/>
                <a:uLnTx/>
                <a:uFillTx/>
                <a:latin typeface="Calibri" panose="020F0502020204030204"/>
                <a:ea typeface="+mn-ea"/>
                <a:cs typeface="+mn-cs"/>
              </a:rPr>
              <a:t>Therefore be it Resolved </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clause stating the proposed policy, advocacy position, or action; and identify ministries if appropriate </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https://pm.gc.ca/en/cabinet</a:t>
            </a:r>
            <a:endPar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lvl="1">
              <a:spcBef>
                <a:spcPts val="750"/>
              </a:spcBef>
              <a:defRPr/>
            </a:pPr>
            <a:r>
              <a:rPr lang="en-CA" sz="2400" b="1" dirty="0">
                <a:solidFill>
                  <a:prstClr val="black"/>
                </a:solidFill>
                <a:latin typeface="Calibri" panose="020F0502020204030204"/>
              </a:rPr>
              <a:t>Club Contact </a:t>
            </a:r>
            <a:r>
              <a:rPr lang="en-CA" sz="2400" dirty="0">
                <a:solidFill>
                  <a:prstClr val="black"/>
                </a:solidFill>
                <a:latin typeface="Calibri" panose="020F0502020204030204"/>
              </a:rPr>
              <a:t>information</a:t>
            </a:r>
            <a:endPar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CA" dirty="0"/>
          </a:p>
        </p:txBody>
      </p:sp>
      <p:sp>
        <p:nvSpPr>
          <p:cNvPr id="4" name="Slide Number Placeholder 3"/>
          <p:cNvSpPr>
            <a:spLocks noGrp="1"/>
          </p:cNvSpPr>
          <p:nvPr>
            <p:ph type="sldNum" sz="quarter" idx="12"/>
          </p:nvPr>
        </p:nvSpPr>
        <p:spPr/>
        <p:txBody>
          <a:bodyPr/>
          <a:lstStyle/>
          <a:p>
            <a:fld id="{51558BE6-279A-4C2F-85A4-27AD4F08195A}" type="slidenum">
              <a:rPr lang="en-US" smtClean="0"/>
              <a:pPr/>
              <a:t>13</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77657" y="32589"/>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6625473" y="31792"/>
            <a:ext cx="1219306" cy="786452"/>
          </a:xfrm>
          <a:prstGeom prst="rect">
            <a:avLst/>
          </a:prstGeom>
        </p:spPr>
      </p:pic>
      <p:cxnSp>
        <p:nvCxnSpPr>
          <p:cNvPr id="15" name="Straight Connector 14"/>
          <p:cNvCxnSpPr/>
          <p:nvPr/>
        </p:nvCxnSpPr>
        <p:spPr>
          <a:xfrm>
            <a:off x="713893" y="1690689"/>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6453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supports:</a:t>
            </a:r>
          </a:p>
        </p:txBody>
      </p:sp>
      <p:sp>
        <p:nvSpPr>
          <p:cNvPr id="3" name="Content Placeholder 2"/>
          <p:cNvSpPr>
            <a:spLocks noGrp="1"/>
          </p:cNvSpPr>
          <p:nvPr>
            <p:ph idx="1"/>
          </p:nvPr>
        </p:nvSpPr>
        <p:spPr>
          <a:xfrm>
            <a:off x="628650" y="1825624"/>
            <a:ext cx="7886700" cy="4667243"/>
          </a:xfrm>
        </p:spPr>
        <p:txBody>
          <a:bodyPr>
            <a:normAutofit/>
          </a:bodyPr>
          <a:lstStyle/>
          <a:p>
            <a:r>
              <a:rPr lang="en-US" dirty="0"/>
              <a:t>Add link to reference converter</a:t>
            </a:r>
          </a:p>
          <a:p>
            <a:r>
              <a:rPr lang="en-US" dirty="0"/>
              <a:t>Chat GPT to write the background</a:t>
            </a:r>
          </a:p>
          <a:p>
            <a:r>
              <a:rPr lang="en-US" dirty="0"/>
              <a:t>Ask for a resolution mentor to help with the writing</a:t>
            </a:r>
          </a:p>
        </p:txBody>
      </p:sp>
      <p:sp>
        <p:nvSpPr>
          <p:cNvPr id="4" name="Slide Number Placeholder 3"/>
          <p:cNvSpPr>
            <a:spLocks noGrp="1"/>
          </p:cNvSpPr>
          <p:nvPr>
            <p:ph type="sldNum" sz="quarter" idx="12"/>
          </p:nvPr>
        </p:nvSpPr>
        <p:spPr/>
        <p:txBody>
          <a:bodyPr/>
          <a:lstStyle/>
          <a:p>
            <a:fld id="{51558BE6-279A-4C2F-85A4-27AD4F08195A}" type="slidenum">
              <a:rPr lang="en-US" smtClean="0"/>
              <a:pPr/>
              <a:t>14</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7657" y="32589"/>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6625473" y="31792"/>
            <a:ext cx="1219306" cy="786452"/>
          </a:xfrm>
          <a:prstGeom prst="rect">
            <a:avLst/>
          </a:prstGeom>
        </p:spPr>
      </p:pic>
      <p:cxnSp>
        <p:nvCxnSpPr>
          <p:cNvPr id="15" name="Straight Connector 14"/>
          <p:cNvCxnSpPr/>
          <p:nvPr/>
        </p:nvCxnSpPr>
        <p:spPr>
          <a:xfrm>
            <a:off x="713893" y="1690689"/>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996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5389960" cy="950793"/>
          </a:xfrm>
        </p:spPr>
        <p:txBody>
          <a:bodyPr/>
          <a:lstStyle/>
          <a:p>
            <a:r>
              <a:rPr lang="en-US" b="1" dirty="0"/>
              <a:t>Examples of BPW Resolutions</a:t>
            </a:r>
          </a:p>
        </p:txBody>
      </p:sp>
      <p:sp>
        <p:nvSpPr>
          <p:cNvPr id="11" name="Content Placeholder 10"/>
          <p:cNvSpPr>
            <a:spLocks noGrp="1"/>
          </p:cNvSpPr>
          <p:nvPr>
            <p:ph sz="half" idx="2"/>
          </p:nvPr>
        </p:nvSpPr>
        <p:spPr>
          <a:xfrm>
            <a:off x="151209" y="1662854"/>
            <a:ext cx="4420791" cy="5042737"/>
          </a:xfrm>
        </p:spPr>
        <p:txBody>
          <a:bodyPr>
            <a:noAutofit/>
          </a:bodyPr>
          <a:lstStyle/>
          <a:p>
            <a:pPr marL="0" indent="0">
              <a:spcBef>
                <a:spcPts val="200"/>
              </a:spcBef>
              <a:buNone/>
            </a:pPr>
            <a:r>
              <a:rPr lang="en-US" sz="1800" b="1" dirty="0"/>
              <a:t>Ontario</a:t>
            </a:r>
            <a:endParaRPr lang="en-US" sz="1200" dirty="0">
              <a:highlight>
                <a:srgbClr val="FFFF00"/>
              </a:highlight>
            </a:endParaRPr>
          </a:p>
          <a:p>
            <a:pPr marL="0" marR="0" lvl="0" indent="0" algn="l" defTabSz="685800" rtl="0" eaLnBrk="1" fontAlgn="auto" latinLnBrk="0" hangingPunct="1">
              <a:lnSpc>
                <a:spcPct val="100000"/>
              </a:lnSpc>
              <a:spcBef>
                <a:spcPts val="300"/>
              </a:spcBef>
              <a:spcAft>
                <a:spcPts val="0"/>
              </a:spcAft>
              <a:buClrTx/>
              <a:buSzTx/>
              <a:buFont typeface="Arial" panose="020B0604020202020204" pitchFamily="34" charset="0"/>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2021</a:t>
            </a:r>
          </a:p>
          <a:p>
            <a:pPr>
              <a:lnSpc>
                <a:spcPct val="100000"/>
              </a:lnSpc>
              <a:spcBef>
                <a:spcPts val="300"/>
              </a:spcBef>
              <a:defRPr/>
            </a:pPr>
            <a:r>
              <a:rPr lang="en-US" sz="1200" dirty="0">
                <a:solidFill>
                  <a:prstClr val="black"/>
                </a:solidFill>
              </a:rPr>
              <a:t>Safe Long-term care in Ontario</a:t>
            </a:r>
          </a:p>
          <a:p>
            <a:pPr>
              <a:lnSpc>
                <a:spcPct val="100000"/>
              </a:lnSpc>
              <a:spcBef>
                <a:spcPts val="300"/>
              </a:spcBef>
              <a:defRPr/>
            </a:pPr>
            <a:r>
              <a:rPr lang="en-US" sz="1200" dirty="0">
                <a:effectLst/>
                <a:ea typeface="Arial" panose="020B0604020202020204" pitchFamily="34" charset="0"/>
              </a:rPr>
              <a:t>Support to Adopt and Bring a Gendered Lens to Implementation of the UN Declaration on the Rights of Indigenous Peoples</a:t>
            </a:r>
            <a:endParaRPr lang="en-US" sz="1200" dirty="0">
              <a:solidFill>
                <a:prstClr val="black"/>
              </a:solidFill>
            </a:endParaRPr>
          </a:p>
          <a:p>
            <a:pPr marL="0" marR="0" lvl="0" indent="0" algn="l" defTabSz="685800" rtl="0" eaLnBrk="1" fontAlgn="auto" latinLnBrk="0" hangingPunct="1">
              <a:lnSpc>
                <a:spcPct val="100000"/>
              </a:lnSpc>
              <a:spcBef>
                <a:spcPts val="300"/>
              </a:spcBef>
              <a:spcAft>
                <a:spcPts val="0"/>
              </a:spcAft>
              <a:buClrTx/>
              <a:buSzTx/>
              <a:buFont typeface="Arial" panose="020B0604020202020204" pitchFamily="34" charset="0"/>
              <a:buNone/>
              <a:tabLst/>
              <a:defRPr/>
            </a:pPr>
            <a:endParaRPr kumimoji="0" lang="en-US" sz="1200" b="1" i="0" u="none" strike="noStrike" kern="1200" cap="none" spc="0" normalizeH="0" baseline="0" noProof="0" dirty="0">
              <a:ln>
                <a:noFill/>
              </a:ln>
              <a:solidFill>
                <a:prstClr val="black"/>
              </a:solidFill>
              <a:effectLst/>
              <a:uLnTx/>
              <a:uFillTx/>
              <a:ea typeface="+mn-ea"/>
              <a:cs typeface="+mn-cs"/>
            </a:endParaRPr>
          </a:p>
          <a:p>
            <a:pPr marL="0" marR="0" lvl="0" indent="0" algn="l" defTabSz="685800" rtl="0" eaLnBrk="1" fontAlgn="auto" latinLnBrk="0" hangingPunct="1">
              <a:lnSpc>
                <a:spcPct val="100000"/>
              </a:lnSpc>
              <a:spcBef>
                <a:spcPts val="300"/>
              </a:spcBef>
              <a:spcAft>
                <a:spcPts val="0"/>
              </a:spcAft>
              <a:buClrTx/>
              <a:buSzTx/>
              <a:buFont typeface="Arial" panose="020B0604020202020204" pitchFamily="34" charset="0"/>
              <a:buNone/>
              <a:tabLst/>
              <a:defRPr/>
            </a:pPr>
            <a:r>
              <a:rPr kumimoji="0" lang="en-US" sz="1200" b="1" i="0" u="none" strike="noStrike" kern="1200" cap="none" spc="0" normalizeH="0" baseline="0" noProof="0" dirty="0">
                <a:ln>
                  <a:noFill/>
                </a:ln>
                <a:solidFill>
                  <a:prstClr val="black"/>
                </a:solidFill>
                <a:effectLst/>
                <a:uLnTx/>
                <a:uFillTx/>
                <a:ea typeface="+mn-ea"/>
                <a:cs typeface="+mn-cs"/>
              </a:rPr>
              <a:t>2020</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In Support of the </a:t>
            </a:r>
            <a:r>
              <a:rPr lang="en-US" sz="1200" dirty="0">
                <a:solidFill>
                  <a:prstClr val="black"/>
                </a:solidFill>
              </a:rPr>
              <a:t>National Inquiry into Missing and Murdered Indigenous Women and Girls</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sz="1200" dirty="0">
                <a:solidFill>
                  <a:prstClr val="black"/>
                </a:solidFill>
              </a:rPr>
              <a:t>Women on Boards</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Re-Affirmation: Closing the Gender Wage Gap for Ontario Midwives Resolution #200.20.21 Employment Conditions, Renumeration 2016</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Expansion of Funding Directed to Increase Options for Women who are Victims of Violence to Live Safely in Their Community </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Promoting Education on Heart Disease in Women </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Support for Progressive Labour Law </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Support for Living Income Program as part of an Ontario Poverty Reduction Strategy </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Violence Against Female Politicians</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Women in Politics</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External Agency for Sexual Harassment Investigations in Policing</a:t>
            </a:r>
          </a:p>
          <a:p>
            <a:pPr marL="0" marR="0" lvl="0" indent="0" algn="l" defTabSz="685800" rtl="0" eaLnBrk="1" fontAlgn="auto" latinLnBrk="0" hangingPunct="1">
              <a:lnSpc>
                <a:spcPct val="100000"/>
              </a:lnSpc>
              <a:spcBef>
                <a:spcPts val="300"/>
              </a:spcBef>
              <a:spcAft>
                <a:spcPts val="0"/>
              </a:spcAft>
              <a:buClrTx/>
              <a:buSzTx/>
              <a:buNone/>
              <a:tabLst/>
              <a:defRPr/>
            </a:pPr>
            <a:endParaRPr kumimoji="0" lang="en-US" sz="1200" b="1" i="0" u="none" strike="noStrike" kern="1200" cap="none" spc="0" normalizeH="0" baseline="0" noProof="0" dirty="0">
              <a:ln>
                <a:noFill/>
              </a:ln>
              <a:solidFill>
                <a:prstClr val="black"/>
              </a:solidFill>
              <a:effectLst/>
              <a:uLnTx/>
              <a:uFillTx/>
              <a:ea typeface="+mn-ea"/>
              <a:cs typeface="+mn-cs"/>
            </a:endParaRPr>
          </a:p>
          <a:p>
            <a:pPr marL="0" indent="0">
              <a:lnSpc>
                <a:spcPct val="100000"/>
              </a:lnSpc>
              <a:spcAft>
                <a:spcPts val="800"/>
              </a:spcAft>
              <a:buNone/>
            </a:pPr>
            <a:endParaRPr lang="en-CA" sz="1200" b="1"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200"/>
              </a:spcBef>
              <a:buNone/>
            </a:pPr>
            <a:endParaRPr lang="en-US" sz="1200" dirty="0"/>
          </a:p>
          <a:p>
            <a:pPr>
              <a:spcBef>
                <a:spcPts val="200"/>
              </a:spcBef>
            </a:pPr>
            <a:endParaRPr lang="en-US" sz="1200" dirty="0"/>
          </a:p>
        </p:txBody>
      </p:sp>
      <p:sp>
        <p:nvSpPr>
          <p:cNvPr id="13" name="Content Placeholder 12"/>
          <p:cNvSpPr>
            <a:spLocks noGrp="1"/>
          </p:cNvSpPr>
          <p:nvPr>
            <p:ph sz="quarter" idx="4"/>
          </p:nvPr>
        </p:nvSpPr>
        <p:spPr>
          <a:xfrm>
            <a:off x="4636077" y="1662323"/>
            <a:ext cx="4514850" cy="5135127"/>
          </a:xfrm>
        </p:spPr>
        <p:txBody>
          <a:bodyPr>
            <a:noAutofit/>
          </a:bodyPr>
          <a:lstStyle/>
          <a:p>
            <a:pPr marL="0" indent="0">
              <a:lnSpc>
                <a:spcPct val="100000"/>
              </a:lnSpc>
              <a:spcBef>
                <a:spcPts val="300"/>
              </a:spcBef>
              <a:buNone/>
            </a:pPr>
            <a:r>
              <a:rPr lang="en-US" sz="1800" b="1" dirty="0"/>
              <a:t>Canada</a:t>
            </a:r>
          </a:p>
          <a:p>
            <a:pPr marL="0" indent="0">
              <a:lnSpc>
                <a:spcPct val="100000"/>
              </a:lnSpc>
              <a:spcBef>
                <a:spcPts val="300"/>
              </a:spcBef>
              <a:buNone/>
            </a:pPr>
            <a:r>
              <a:rPr lang="en-US" sz="1050" b="1" dirty="0"/>
              <a:t>2021</a:t>
            </a:r>
          </a:p>
          <a:p>
            <a:pPr>
              <a:lnSpc>
                <a:spcPct val="100000"/>
              </a:lnSpc>
              <a:spcBef>
                <a:spcPts val="300"/>
              </a:spcBef>
            </a:pPr>
            <a:r>
              <a:rPr lang="en-US" sz="1050" dirty="0"/>
              <a:t>Independent Federal Oversight to Ensure Health and Safety of Essential Workers</a:t>
            </a:r>
          </a:p>
          <a:p>
            <a:pPr>
              <a:lnSpc>
                <a:spcPct val="100000"/>
              </a:lnSpc>
              <a:spcBef>
                <a:spcPts val="300"/>
              </a:spcBef>
            </a:pPr>
            <a:r>
              <a:rPr lang="en-US" sz="1050" dirty="0"/>
              <a:t>Fully Subsidized Public Childcare</a:t>
            </a:r>
          </a:p>
          <a:p>
            <a:pPr>
              <a:lnSpc>
                <a:spcPct val="100000"/>
              </a:lnSpc>
              <a:spcBef>
                <a:spcPts val="300"/>
              </a:spcBef>
            </a:pPr>
            <a:r>
              <a:rPr lang="en-US" sz="1050" dirty="0"/>
              <a:t>Tax Incentives to Encourage Greater Representation of Women in Senior Management Positions and on Boards</a:t>
            </a:r>
          </a:p>
          <a:p>
            <a:pPr>
              <a:lnSpc>
                <a:spcPct val="100000"/>
              </a:lnSpc>
              <a:spcBef>
                <a:spcPts val="300"/>
              </a:spcBef>
            </a:pPr>
            <a:r>
              <a:rPr lang="en-US" sz="1050" dirty="0"/>
              <a:t>Support to Bring an Int3ersectional Gendered Lens to implementation of the UN Declaration on the Rights of Indigenous Peoples</a:t>
            </a:r>
          </a:p>
          <a:p>
            <a:pPr>
              <a:lnSpc>
                <a:spcPct val="100000"/>
              </a:lnSpc>
              <a:spcBef>
                <a:spcPts val="300"/>
              </a:spcBef>
            </a:pPr>
            <a:r>
              <a:rPr lang="en-US" sz="1050" dirty="0"/>
              <a:t>Support for a National Guaranteed Basic Income Program</a:t>
            </a:r>
          </a:p>
          <a:p>
            <a:pPr>
              <a:lnSpc>
                <a:spcPct val="100000"/>
              </a:lnSpc>
              <a:spcBef>
                <a:spcPts val="300"/>
              </a:spcBef>
            </a:pPr>
            <a:r>
              <a:rPr lang="en-US" sz="1050" dirty="0"/>
              <a:t>The Denial of Women’s Rights in Afghanistan</a:t>
            </a:r>
          </a:p>
          <a:p>
            <a:pPr marL="0" indent="0">
              <a:lnSpc>
                <a:spcPct val="100000"/>
              </a:lnSpc>
              <a:spcBef>
                <a:spcPts val="300"/>
              </a:spcBef>
              <a:buNone/>
            </a:pPr>
            <a:r>
              <a:rPr lang="en-US" sz="1050" b="1" dirty="0"/>
              <a:t>2020</a:t>
            </a:r>
          </a:p>
          <a:p>
            <a:pPr>
              <a:lnSpc>
                <a:spcPct val="100000"/>
              </a:lnSpc>
              <a:spcBef>
                <a:spcPts val="300"/>
              </a:spcBef>
            </a:pPr>
            <a:r>
              <a:rPr lang="en-US" sz="1050" dirty="0"/>
              <a:t>Call to Action on the National Inquiry into Missing and Murdered Indigenous Women</a:t>
            </a:r>
          </a:p>
          <a:p>
            <a:pPr>
              <a:lnSpc>
                <a:spcPct val="100000"/>
              </a:lnSpc>
              <a:spcBef>
                <a:spcPts val="300"/>
              </a:spcBef>
            </a:pPr>
            <a:r>
              <a:rPr lang="en-US" sz="1050" dirty="0"/>
              <a:t>Ending Coerced and Forced Sterilization of Indigenous Women</a:t>
            </a:r>
          </a:p>
          <a:p>
            <a:pPr>
              <a:lnSpc>
                <a:spcPct val="100000"/>
              </a:lnSpc>
              <a:spcBef>
                <a:spcPts val="300"/>
              </a:spcBef>
            </a:pPr>
            <a:r>
              <a:rPr lang="en-US" sz="1050" dirty="0"/>
              <a:t>Support for Judicial Accountability through Sexual Assault Law Training</a:t>
            </a:r>
          </a:p>
          <a:p>
            <a:pPr>
              <a:lnSpc>
                <a:spcPct val="100000"/>
              </a:lnSpc>
              <a:spcBef>
                <a:spcPts val="300"/>
              </a:spcBef>
            </a:pPr>
            <a:r>
              <a:rPr lang="en-US" sz="1050" dirty="0"/>
              <a:t>Improving Access to Justice for Survivors of Sexual Assault</a:t>
            </a:r>
          </a:p>
          <a:p>
            <a:pPr>
              <a:lnSpc>
                <a:spcPct val="100000"/>
              </a:lnSpc>
              <a:spcBef>
                <a:spcPts val="300"/>
              </a:spcBef>
            </a:pPr>
            <a:r>
              <a:rPr lang="en-US" sz="1050" dirty="0"/>
              <a:t>Improving Access to the Disability Tax Credit</a:t>
            </a:r>
          </a:p>
          <a:p>
            <a:pPr>
              <a:lnSpc>
                <a:spcPct val="100000"/>
              </a:lnSpc>
              <a:spcBef>
                <a:spcPts val="300"/>
              </a:spcBef>
            </a:pPr>
            <a:r>
              <a:rPr lang="en-US" sz="1050" dirty="0"/>
              <a:t>Reaffirming BPW Canada 1994 Resolution: Research Grants for Women and Heart Disease</a:t>
            </a:r>
          </a:p>
          <a:p>
            <a:pPr>
              <a:lnSpc>
                <a:spcPct val="100000"/>
              </a:lnSpc>
              <a:spcBef>
                <a:spcPts val="300"/>
              </a:spcBef>
            </a:pPr>
            <a:r>
              <a:rPr lang="en-US" sz="1050" dirty="0"/>
              <a:t>Recognizing Heart Disease in Women</a:t>
            </a:r>
          </a:p>
          <a:p>
            <a:pPr>
              <a:lnSpc>
                <a:spcPct val="100000"/>
              </a:lnSpc>
              <a:spcBef>
                <a:spcPts val="300"/>
              </a:spcBef>
            </a:pPr>
            <a:r>
              <a:rPr lang="en-US" sz="1050" dirty="0"/>
              <a:t>Violence and Harassment Against Female Politicians</a:t>
            </a:r>
          </a:p>
          <a:p>
            <a:pPr>
              <a:lnSpc>
                <a:spcPct val="100000"/>
              </a:lnSpc>
              <a:spcBef>
                <a:spcPts val="300"/>
              </a:spcBef>
            </a:pPr>
            <a:r>
              <a:rPr lang="en-US" sz="1050" dirty="0"/>
              <a:t>Women in Politics</a:t>
            </a:r>
          </a:p>
          <a:p>
            <a:pPr>
              <a:lnSpc>
                <a:spcPct val="100000"/>
              </a:lnSpc>
              <a:spcBef>
                <a:spcPts val="300"/>
              </a:spcBef>
            </a:pPr>
            <a:r>
              <a:rPr lang="en-US" sz="1050" dirty="0"/>
              <a:t>COVID -19 and Long-term Care Crisis</a:t>
            </a:r>
          </a:p>
          <a:p>
            <a:endParaRPr lang="en-CA" sz="1200" dirty="0"/>
          </a:p>
        </p:txBody>
      </p:sp>
      <p:pic>
        <p:nvPicPr>
          <p:cNvPr id="7"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6545" y="60547"/>
            <a:ext cx="1219200" cy="93005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a:stretch>
            <a:fillRect/>
          </a:stretch>
        </p:blipFill>
        <p:spPr>
          <a:xfrm>
            <a:off x="6572845" y="42269"/>
            <a:ext cx="1219306" cy="948332"/>
          </a:xfrm>
          <a:prstGeom prst="rect">
            <a:avLst/>
          </a:prstGeom>
        </p:spPr>
      </p:pic>
      <p:cxnSp>
        <p:nvCxnSpPr>
          <p:cNvPr id="31" name="Straight Connector 30"/>
          <p:cNvCxnSpPr>
            <a:cxnSpLocks/>
          </p:cNvCxnSpPr>
          <p:nvPr/>
        </p:nvCxnSpPr>
        <p:spPr>
          <a:xfrm>
            <a:off x="304800" y="1524000"/>
            <a:ext cx="8169119"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cxnSpLocks/>
          </p:cNvCxnSpPr>
          <p:nvPr/>
        </p:nvCxnSpPr>
        <p:spPr>
          <a:xfrm>
            <a:off x="304800" y="1371600"/>
            <a:ext cx="8190574"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cxnSpLocks/>
          </p:cNvCxnSpPr>
          <p:nvPr/>
        </p:nvCxnSpPr>
        <p:spPr>
          <a:xfrm>
            <a:off x="304800" y="1218063"/>
            <a:ext cx="8190574"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6122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896" y="411707"/>
            <a:ext cx="7886700" cy="1325563"/>
          </a:xfrm>
        </p:spPr>
        <p:txBody>
          <a:bodyPr/>
          <a:lstStyle/>
          <a:p>
            <a:r>
              <a:rPr lang="en-US" b="1" dirty="0"/>
              <a:t>Key Dates and Pathway</a:t>
            </a:r>
          </a:p>
        </p:txBody>
      </p:sp>
      <p:sp>
        <p:nvSpPr>
          <p:cNvPr id="4" name="Slide Number Placeholder 3"/>
          <p:cNvSpPr>
            <a:spLocks noGrp="1"/>
          </p:cNvSpPr>
          <p:nvPr>
            <p:ph type="sldNum" sz="quarter" idx="12"/>
          </p:nvPr>
        </p:nvSpPr>
        <p:spPr>
          <a:xfrm>
            <a:off x="5772150" y="6356351"/>
            <a:ext cx="2057400" cy="365125"/>
          </a:xfrm>
        </p:spPr>
        <p:txBody>
          <a:bodyPr/>
          <a:lstStyle/>
          <a:p>
            <a:fld id="{51558BE6-279A-4C2F-85A4-27AD4F08195A}" type="slidenum">
              <a:rPr lang="en-US" smtClean="0"/>
              <a:pPr/>
              <a:t>16</a:t>
            </a:fld>
            <a:endParaRPr lang="en-US" dirty="0"/>
          </a:p>
        </p:txBody>
      </p:sp>
      <p:grpSp>
        <p:nvGrpSpPr>
          <p:cNvPr id="21" name="Group 20"/>
          <p:cNvGrpSpPr/>
          <p:nvPr/>
        </p:nvGrpSpPr>
        <p:grpSpPr>
          <a:xfrm>
            <a:off x="762001" y="1752601"/>
            <a:ext cx="3505200" cy="4724399"/>
            <a:chOff x="0" y="2677171"/>
            <a:chExt cx="4267199" cy="4723209"/>
          </a:xfrm>
        </p:grpSpPr>
        <p:sp>
          <p:nvSpPr>
            <p:cNvPr id="24" name="Freeform 23"/>
            <p:cNvSpPr/>
            <p:nvPr/>
          </p:nvSpPr>
          <p:spPr>
            <a:xfrm>
              <a:off x="0" y="2677171"/>
              <a:ext cx="932830" cy="1534777"/>
            </a:xfrm>
            <a:custGeom>
              <a:avLst/>
              <a:gdLst>
                <a:gd name="connsiteX0" fmla="*/ 0 w 1191550"/>
                <a:gd name="connsiteY0" fmla="*/ 0 h 834085"/>
                <a:gd name="connsiteX1" fmla="*/ 774508 w 1191550"/>
                <a:gd name="connsiteY1" fmla="*/ 0 h 834085"/>
                <a:gd name="connsiteX2" fmla="*/ 1191550 w 1191550"/>
                <a:gd name="connsiteY2" fmla="*/ 417043 h 834085"/>
                <a:gd name="connsiteX3" fmla="*/ 774508 w 1191550"/>
                <a:gd name="connsiteY3" fmla="*/ 834085 h 834085"/>
                <a:gd name="connsiteX4" fmla="*/ 0 w 1191550"/>
                <a:gd name="connsiteY4" fmla="*/ 834085 h 834085"/>
                <a:gd name="connsiteX5" fmla="*/ 417043 w 1191550"/>
                <a:gd name="connsiteY5" fmla="*/ 417043 h 834085"/>
                <a:gd name="connsiteX6" fmla="*/ 0 w 1191550"/>
                <a:gd name="connsiteY6" fmla="*/ 0 h 834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1550" h="834085">
                  <a:moveTo>
                    <a:pt x="1191549" y="0"/>
                  </a:moveTo>
                  <a:lnTo>
                    <a:pt x="1191549" y="542155"/>
                  </a:lnTo>
                  <a:lnTo>
                    <a:pt x="595774" y="834085"/>
                  </a:lnTo>
                  <a:lnTo>
                    <a:pt x="1" y="542155"/>
                  </a:lnTo>
                  <a:lnTo>
                    <a:pt x="1" y="0"/>
                  </a:lnTo>
                  <a:lnTo>
                    <a:pt x="595774" y="291930"/>
                  </a:lnTo>
                  <a:lnTo>
                    <a:pt x="1191549" y="0"/>
                  </a:lnTo>
                  <a:close/>
                </a:path>
              </a:pathLst>
            </a:custGeom>
            <a:solidFill>
              <a:srgbClr val="374A15"/>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891" tIns="425934" rIns="8890" bIns="425932" numCol="1" spcCol="1270" anchor="ctr" anchorCtr="0">
              <a:noAutofit/>
            </a:bodyPr>
            <a:lstStyle/>
            <a:p>
              <a:pPr lvl="0" algn="ctr" defTabSz="622300">
                <a:lnSpc>
                  <a:spcPct val="90000"/>
                </a:lnSpc>
                <a:spcBef>
                  <a:spcPct val="0"/>
                </a:spcBef>
                <a:spcAft>
                  <a:spcPct val="35000"/>
                </a:spcAft>
              </a:pPr>
              <a:r>
                <a:rPr lang="en-US" sz="1400" b="1" dirty="0"/>
                <a:t>Sept</a:t>
              </a:r>
              <a:r>
                <a:rPr lang="en-US" sz="1400" b="1" kern="1200" dirty="0"/>
                <a:t> to Jan </a:t>
              </a:r>
            </a:p>
          </p:txBody>
        </p:sp>
        <p:sp>
          <p:nvSpPr>
            <p:cNvPr id="25" name="Freeform 24"/>
            <p:cNvSpPr/>
            <p:nvPr/>
          </p:nvSpPr>
          <p:spPr>
            <a:xfrm>
              <a:off x="922898" y="2677176"/>
              <a:ext cx="3344301" cy="1155544"/>
            </a:xfrm>
            <a:custGeom>
              <a:avLst/>
              <a:gdLst>
                <a:gd name="connsiteX0" fmla="*/ 129087 w 774507"/>
                <a:gd name="connsiteY0" fmla="*/ 0 h 3433114"/>
                <a:gd name="connsiteX1" fmla="*/ 645420 w 774507"/>
                <a:gd name="connsiteY1" fmla="*/ 0 h 3433114"/>
                <a:gd name="connsiteX2" fmla="*/ 774507 w 774507"/>
                <a:gd name="connsiteY2" fmla="*/ 129087 h 3433114"/>
                <a:gd name="connsiteX3" fmla="*/ 774507 w 774507"/>
                <a:gd name="connsiteY3" fmla="*/ 3433114 h 3433114"/>
                <a:gd name="connsiteX4" fmla="*/ 774507 w 774507"/>
                <a:gd name="connsiteY4" fmla="*/ 3433114 h 3433114"/>
                <a:gd name="connsiteX5" fmla="*/ 0 w 774507"/>
                <a:gd name="connsiteY5" fmla="*/ 3433114 h 3433114"/>
                <a:gd name="connsiteX6" fmla="*/ 0 w 774507"/>
                <a:gd name="connsiteY6" fmla="*/ 3433114 h 3433114"/>
                <a:gd name="connsiteX7" fmla="*/ 0 w 774507"/>
                <a:gd name="connsiteY7" fmla="*/ 129087 h 3433114"/>
                <a:gd name="connsiteX8" fmla="*/ 129087 w 774507"/>
                <a:gd name="connsiteY8" fmla="*/ 0 h 3433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4507" h="3433114">
                  <a:moveTo>
                    <a:pt x="774507" y="572198"/>
                  </a:moveTo>
                  <a:lnTo>
                    <a:pt x="774507" y="2860916"/>
                  </a:lnTo>
                  <a:cubicBezTo>
                    <a:pt x="774507" y="3176932"/>
                    <a:pt x="761469" y="3433112"/>
                    <a:pt x="745385" y="3433112"/>
                  </a:cubicBezTo>
                  <a:lnTo>
                    <a:pt x="0" y="3433112"/>
                  </a:lnTo>
                  <a:lnTo>
                    <a:pt x="0" y="3433112"/>
                  </a:lnTo>
                  <a:lnTo>
                    <a:pt x="0" y="2"/>
                  </a:lnTo>
                  <a:lnTo>
                    <a:pt x="0" y="2"/>
                  </a:lnTo>
                  <a:lnTo>
                    <a:pt x="745385" y="2"/>
                  </a:lnTo>
                  <a:cubicBezTo>
                    <a:pt x="761469" y="2"/>
                    <a:pt x="774507" y="256182"/>
                    <a:pt x="774507" y="572198"/>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793" tIns="47968" rIns="47968" bIns="47969" numCol="1" spcCol="1270" anchor="ctr" anchorCtr="0">
              <a:noAutofit/>
            </a:bodyPr>
            <a:lstStyle/>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US" sz="1600" kern="1200" dirty="0"/>
                <a:t>Call for Resolutions</a:t>
              </a:r>
            </a:p>
            <a:p>
              <a:pPr marL="171450" lvl="1" indent="-171450" algn="l" defTabSz="711200">
                <a:lnSpc>
                  <a:spcPct val="90000"/>
                </a:lnSpc>
                <a:spcBef>
                  <a:spcPct val="0"/>
                </a:spcBef>
                <a:spcAft>
                  <a:spcPct val="15000"/>
                </a:spcAft>
                <a:buChar char="••"/>
              </a:pPr>
              <a:r>
                <a:rPr lang="en-US" sz="1600" kern="1200" dirty="0"/>
                <a:t>BPW members’ discussion of proposed resolutions and commendations</a:t>
              </a:r>
            </a:p>
          </p:txBody>
        </p:sp>
        <p:sp>
          <p:nvSpPr>
            <p:cNvPr id="26" name="Freeform 25"/>
            <p:cNvSpPr/>
            <p:nvPr/>
          </p:nvSpPr>
          <p:spPr>
            <a:xfrm>
              <a:off x="0" y="3836044"/>
              <a:ext cx="1012220" cy="1762902"/>
            </a:xfrm>
            <a:custGeom>
              <a:avLst/>
              <a:gdLst>
                <a:gd name="connsiteX0" fmla="*/ 0 w 1191550"/>
                <a:gd name="connsiteY0" fmla="*/ 0 h 834085"/>
                <a:gd name="connsiteX1" fmla="*/ 774508 w 1191550"/>
                <a:gd name="connsiteY1" fmla="*/ 0 h 834085"/>
                <a:gd name="connsiteX2" fmla="*/ 1191550 w 1191550"/>
                <a:gd name="connsiteY2" fmla="*/ 417043 h 834085"/>
                <a:gd name="connsiteX3" fmla="*/ 774508 w 1191550"/>
                <a:gd name="connsiteY3" fmla="*/ 834085 h 834085"/>
                <a:gd name="connsiteX4" fmla="*/ 0 w 1191550"/>
                <a:gd name="connsiteY4" fmla="*/ 834085 h 834085"/>
                <a:gd name="connsiteX5" fmla="*/ 417043 w 1191550"/>
                <a:gd name="connsiteY5" fmla="*/ 417043 h 834085"/>
                <a:gd name="connsiteX6" fmla="*/ 0 w 1191550"/>
                <a:gd name="connsiteY6" fmla="*/ 0 h 834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1550" h="834085">
                  <a:moveTo>
                    <a:pt x="1191549" y="0"/>
                  </a:moveTo>
                  <a:lnTo>
                    <a:pt x="1191549" y="542155"/>
                  </a:lnTo>
                  <a:lnTo>
                    <a:pt x="595774" y="834085"/>
                  </a:lnTo>
                  <a:lnTo>
                    <a:pt x="1" y="542155"/>
                  </a:lnTo>
                  <a:lnTo>
                    <a:pt x="1" y="0"/>
                  </a:lnTo>
                  <a:lnTo>
                    <a:pt x="595774" y="291930"/>
                  </a:lnTo>
                  <a:lnTo>
                    <a:pt x="1191549" y="0"/>
                  </a:lnTo>
                  <a:close/>
                </a:path>
              </a:pathLst>
            </a:custGeom>
            <a:solidFill>
              <a:srgbClr val="E3BC44"/>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891" tIns="425934" rIns="8890" bIns="425932" numCol="1" spcCol="1270" anchor="ctr" anchorCtr="0">
              <a:noAutofit/>
            </a:bodyPr>
            <a:lstStyle/>
            <a:p>
              <a:pPr lvl="0" algn="ctr" defTabSz="622300">
                <a:lnSpc>
                  <a:spcPct val="90000"/>
                </a:lnSpc>
                <a:spcBef>
                  <a:spcPct val="0"/>
                </a:spcBef>
                <a:spcAft>
                  <a:spcPct val="35000"/>
                </a:spcAft>
              </a:pPr>
              <a:r>
                <a:rPr lang="en-US" sz="1400" b="1" kern="1200" dirty="0"/>
                <a:t>Jan </a:t>
              </a:r>
            </a:p>
          </p:txBody>
        </p:sp>
        <p:sp>
          <p:nvSpPr>
            <p:cNvPr id="27" name="Freeform 26"/>
            <p:cNvSpPr/>
            <p:nvPr/>
          </p:nvSpPr>
          <p:spPr>
            <a:xfrm>
              <a:off x="922898" y="3850333"/>
              <a:ext cx="3325250" cy="1417639"/>
            </a:xfrm>
            <a:custGeom>
              <a:avLst/>
              <a:gdLst>
                <a:gd name="connsiteX0" fmla="*/ 129087 w 774507"/>
                <a:gd name="connsiteY0" fmla="*/ 0 h 3433114"/>
                <a:gd name="connsiteX1" fmla="*/ 645420 w 774507"/>
                <a:gd name="connsiteY1" fmla="*/ 0 h 3433114"/>
                <a:gd name="connsiteX2" fmla="*/ 774507 w 774507"/>
                <a:gd name="connsiteY2" fmla="*/ 129087 h 3433114"/>
                <a:gd name="connsiteX3" fmla="*/ 774507 w 774507"/>
                <a:gd name="connsiteY3" fmla="*/ 3433114 h 3433114"/>
                <a:gd name="connsiteX4" fmla="*/ 774507 w 774507"/>
                <a:gd name="connsiteY4" fmla="*/ 3433114 h 3433114"/>
                <a:gd name="connsiteX5" fmla="*/ 0 w 774507"/>
                <a:gd name="connsiteY5" fmla="*/ 3433114 h 3433114"/>
                <a:gd name="connsiteX6" fmla="*/ 0 w 774507"/>
                <a:gd name="connsiteY6" fmla="*/ 3433114 h 3433114"/>
                <a:gd name="connsiteX7" fmla="*/ 0 w 774507"/>
                <a:gd name="connsiteY7" fmla="*/ 129087 h 3433114"/>
                <a:gd name="connsiteX8" fmla="*/ 129087 w 774507"/>
                <a:gd name="connsiteY8" fmla="*/ 0 h 3433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4507" h="3433114">
                  <a:moveTo>
                    <a:pt x="774507" y="572198"/>
                  </a:moveTo>
                  <a:lnTo>
                    <a:pt x="774507" y="2860916"/>
                  </a:lnTo>
                  <a:cubicBezTo>
                    <a:pt x="774507" y="3176932"/>
                    <a:pt x="761469" y="3433112"/>
                    <a:pt x="745385" y="3433112"/>
                  </a:cubicBezTo>
                  <a:lnTo>
                    <a:pt x="0" y="3433112"/>
                  </a:lnTo>
                  <a:lnTo>
                    <a:pt x="0" y="3433112"/>
                  </a:lnTo>
                  <a:lnTo>
                    <a:pt x="0" y="2"/>
                  </a:lnTo>
                  <a:lnTo>
                    <a:pt x="0" y="2"/>
                  </a:lnTo>
                  <a:lnTo>
                    <a:pt x="745385" y="2"/>
                  </a:lnTo>
                  <a:cubicBezTo>
                    <a:pt x="761469" y="2"/>
                    <a:pt x="774507" y="256182"/>
                    <a:pt x="774507" y="572198"/>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793" tIns="47968" rIns="47968" bIns="47969"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BPW members’ approval of Resolutions and Commendations for submission</a:t>
              </a:r>
            </a:p>
          </p:txBody>
        </p:sp>
        <p:sp>
          <p:nvSpPr>
            <p:cNvPr id="28" name="Freeform 27"/>
            <p:cNvSpPr/>
            <p:nvPr/>
          </p:nvSpPr>
          <p:spPr>
            <a:xfrm>
              <a:off x="0" y="5303347"/>
              <a:ext cx="932830" cy="1822849"/>
            </a:xfrm>
            <a:custGeom>
              <a:avLst/>
              <a:gdLst>
                <a:gd name="connsiteX0" fmla="*/ 0 w 1597785"/>
                <a:gd name="connsiteY0" fmla="*/ 0 h 834085"/>
                <a:gd name="connsiteX1" fmla="*/ 1180743 w 1597785"/>
                <a:gd name="connsiteY1" fmla="*/ 0 h 834085"/>
                <a:gd name="connsiteX2" fmla="*/ 1597785 w 1597785"/>
                <a:gd name="connsiteY2" fmla="*/ 417043 h 834085"/>
                <a:gd name="connsiteX3" fmla="*/ 1180743 w 1597785"/>
                <a:gd name="connsiteY3" fmla="*/ 834085 h 834085"/>
                <a:gd name="connsiteX4" fmla="*/ 0 w 1597785"/>
                <a:gd name="connsiteY4" fmla="*/ 834085 h 834085"/>
                <a:gd name="connsiteX5" fmla="*/ 417043 w 1597785"/>
                <a:gd name="connsiteY5" fmla="*/ 417043 h 834085"/>
                <a:gd name="connsiteX6" fmla="*/ 0 w 1597785"/>
                <a:gd name="connsiteY6" fmla="*/ 0 h 834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785" h="834085">
                  <a:moveTo>
                    <a:pt x="1597785" y="0"/>
                  </a:moveTo>
                  <a:lnTo>
                    <a:pt x="1597785" y="616378"/>
                  </a:lnTo>
                  <a:lnTo>
                    <a:pt x="798892" y="834085"/>
                  </a:lnTo>
                  <a:lnTo>
                    <a:pt x="0" y="616378"/>
                  </a:lnTo>
                  <a:lnTo>
                    <a:pt x="0" y="0"/>
                  </a:lnTo>
                  <a:lnTo>
                    <a:pt x="798892" y="217707"/>
                  </a:lnTo>
                  <a:lnTo>
                    <a:pt x="1597785" y="0"/>
                  </a:lnTo>
                  <a:close/>
                </a:path>
              </a:pathLst>
            </a:custGeom>
            <a:solidFill>
              <a:srgbClr val="374A15"/>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891" tIns="425933" rIns="8889" bIns="425932" numCol="1" spcCol="1270" anchor="ctr" anchorCtr="0">
              <a:noAutofit/>
            </a:bodyPr>
            <a:lstStyle/>
            <a:p>
              <a:pPr lvl="0" algn="ctr" defTabSz="622300">
                <a:lnSpc>
                  <a:spcPct val="90000"/>
                </a:lnSpc>
                <a:spcBef>
                  <a:spcPct val="0"/>
                </a:spcBef>
                <a:spcAft>
                  <a:spcPct val="35000"/>
                </a:spcAft>
              </a:pPr>
              <a:r>
                <a:rPr lang="en-US" sz="1400" b="1" kern="1200" dirty="0"/>
                <a:t>Jan</a:t>
              </a:r>
            </a:p>
          </p:txBody>
        </p:sp>
        <p:sp>
          <p:nvSpPr>
            <p:cNvPr id="29" name="Freeform 28"/>
            <p:cNvSpPr/>
            <p:nvPr/>
          </p:nvSpPr>
          <p:spPr>
            <a:xfrm>
              <a:off x="922898" y="5356844"/>
              <a:ext cx="3325250" cy="2043536"/>
            </a:xfrm>
            <a:custGeom>
              <a:avLst/>
              <a:gdLst>
                <a:gd name="connsiteX0" fmla="*/ 200497 w 1202957"/>
                <a:gd name="connsiteY0" fmla="*/ 0 h 3433114"/>
                <a:gd name="connsiteX1" fmla="*/ 1002460 w 1202957"/>
                <a:gd name="connsiteY1" fmla="*/ 0 h 3433114"/>
                <a:gd name="connsiteX2" fmla="*/ 1202957 w 1202957"/>
                <a:gd name="connsiteY2" fmla="*/ 200497 h 3433114"/>
                <a:gd name="connsiteX3" fmla="*/ 1202957 w 1202957"/>
                <a:gd name="connsiteY3" fmla="*/ 3433114 h 3433114"/>
                <a:gd name="connsiteX4" fmla="*/ 1202957 w 1202957"/>
                <a:gd name="connsiteY4" fmla="*/ 3433114 h 3433114"/>
                <a:gd name="connsiteX5" fmla="*/ 0 w 1202957"/>
                <a:gd name="connsiteY5" fmla="*/ 3433114 h 3433114"/>
                <a:gd name="connsiteX6" fmla="*/ 0 w 1202957"/>
                <a:gd name="connsiteY6" fmla="*/ 3433114 h 3433114"/>
                <a:gd name="connsiteX7" fmla="*/ 0 w 1202957"/>
                <a:gd name="connsiteY7" fmla="*/ 200497 h 3433114"/>
                <a:gd name="connsiteX8" fmla="*/ 200497 w 1202957"/>
                <a:gd name="connsiteY8" fmla="*/ 0 h 3433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2957" h="3433114">
                  <a:moveTo>
                    <a:pt x="1202957" y="572199"/>
                  </a:moveTo>
                  <a:lnTo>
                    <a:pt x="1202957" y="2860915"/>
                  </a:lnTo>
                  <a:cubicBezTo>
                    <a:pt x="1202957" y="3176930"/>
                    <a:pt x="1171503" y="3433113"/>
                    <a:pt x="1132703" y="3433113"/>
                  </a:cubicBezTo>
                  <a:lnTo>
                    <a:pt x="0" y="3433113"/>
                  </a:lnTo>
                  <a:lnTo>
                    <a:pt x="0" y="3433113"/>
                  </a:lnTo>
                  <a:lnTo>
                    <a:pt x="0" y="1"/>
                  </a:lnTo>
                  <a:lnTo>
                    <a:pt x="0" y="1"/>
                  </a:lnTo>
                  <a:lnTo>
                    <a:pt x="1132703" y="1"/>
                  </a:lnTo>
                  <a:cubicBezTo>
                    <a:pt x="1171503" y="1"/>
                    <a:pt x="1202957" y="256184"/>
                    <a:pt x="1202957" y="572199"/>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0905" tIns="69519" rIns="69519" bIns="69520"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Research and writing resolutions and commendations</a:t>
              </a:r>
            </a:p>
            <a:p>
              <a:pPr marL="171450" lvl="1" indent="-171450" algn="l" defTabSz="755650">
                <a:lnSpc>
                  <a:spcPct val="90000"/>
                </a:lnSpc>
                <a:spcBef>
                  <a:spcPct val="0"/>
                </a:spcBef>
                <a:spcAft>
                  <a:spcPct val="15000"/>
                </a:spcAft>
                <a:buChar char="••"/>
              </a:pPr>
              <a:r>
                <a:rPr lang="en-US" sz="1700" dirty="0"/>
                <a:t>Deadline for submitting to BPW Ontario is</a:t>
              </a:r>
              <a:r>
                <a:rPr lang="en-US" sz="1700" b="1" dirty="0"/>
                <a:t> January 31</a:t>
              </a:r>
              <a:r>
                <a:rPr lang="en-US" sz="1700" b="1" baseline="30000" dirty="0"/>
                <a:t>st</a:t>
              </a:r>
              <a:endParaRPr lang="en-US" sz="1700" b="1" kern="1200" dirty="0"/>
            </a:p>
          </p:txBody>
        </p:sp>
      </p:grpSp>
      <p:grpSp>
        <p:nvGrpSpPr>
          <p:cNvPr id="3" name="Group 2"/>
          <p:cNvGrpSpPr/>
          <p:nvPr/>
        </p:nvGrpSpPr>
        <p:grpSpPr>
          <a:xfrm>
            <a:off x="4343400" y="1769661"/>
            <a:ext cx="4267199" cy="4631139"/>
            <a:chOff x="4191000" y="1730825"/>
            <a:chExt cx="4953000" cy="4444625"/>
          </a:xfrm>
        </p:grpSpPr>
        <p:sp>
          <p:nvSpPr>
            <p:cNvPr id="6" name="Freeform 5"/>
            <p:cNvSpPr/>
            <p:nvPr/>
          </p:nvSpPr>
          <p:spPr>
            <a:xfrm>
              <a:off x="4191000" y="1730825"/>
              <a:ext cx="1068490" cy="1526414"/>
            </a:xfrm>
            <a:custGeom>
              <a:avLst/>
              <a:gdLst>
                <a:gd name="connsiteX0" fmla="*/ 0 w 1526414"/>
                <a:gd name="connsiteY0" fmla="*/ 0 h 1068490"/>
                <a:gd name="connsiteX1" fmla="*/ 992169 w 1526414"/>
                <a:gd name="connsiteY1" fmla="*/ 0 h 1068490"/>
                <a:gd name="connsiteX2" fmla="*/ 1526414 w 1526414"/>
                <a:gd name="connsiteY2" fmla="*/ 534245 h 1068490"/>
                <a:gd name="connsiteX3" fmla="*/ 992169 w 1526414"/>
                <a:gd name="connsiteY3" fmla="*/ 1068490 h 1068490"/>
                <a:gd name="connsiteX4" fmla="*/ 0 w 1526414"/>
                <a:gd name="connsiteY4" fmla="*/ 1068490 h 1068490"/>
                <a:gd name="connsiteX5" fmla="*/ 534245 w 1526414"/>
                <a:gd name="connsiteY5" fmla="*/ 534245 h 1068490"/>
                <a:gd name="connsiteX6" fmla="*/ 0 w 1526414"/>
                <a:gd name="connsiteY6" fmla="*/ 0 h 1068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6414" h="1068490">
                  <a:moveTo>
                    <a:pt x="1526414" y="0"/>
                  </a:moveTo>
                  <a:lnTo>
                    <a:pt x="1526414" y="694518"/>
                  </a:lnTo>
                  <a:lnTo>
                    <a:pt x="763207" y="1068490"/>
                  </a:lnTo>
                  <a:lnTo>
                    <a:pt x="0" y="694518"/>
                  </a:lnTo>
                  <a:lnTo>
                    <a:pt x="0" y="0"/>
                  </a:lnTo>
                  <a:lnTo>
                    <a:pt x="763207" y="373972"/>
                  </a:lnTo>
                  <a:lnTo>
                    <a:pt x="1526414" y="0"/>
                  </a:lnTo>
                  <a:close/>
                </a:path>
              </a:pathLst>
            </a:custGeom>
            <a:solidFill>
              <a:srgbClr val="374A15"/>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160" tIns="544405" rIns="10160" bIns="544405" numCol="1" spcCol="1270" anchor="ctr" anchorCtr="0">
              <a:noAutofit/>
            </a:bodyPr>
            <a:lstStyle/>
            <a:p>
              <a:pPr lvl="0" algn="ctr" defTabSz="711200">
                <a:lnSpc>
                  <a:spcPct val="90000"/>
                </a:lnSpc>
                <a:spcBef>
                  <a:spcPct val="0"/>
                </a:spcBef>
                <a:spcAft>
                  <a:spcPct val="35000"/>
                </a:spcAft>
              </a:pPr>
              <a:r>
                <a:rPr lang="en-US" sz="1600" b="1" kern="1200" dirty="0"/>
                <a:t>By Mar. 1</a:t>
              </a:r>
            </a:p>
          </p:txBody>
        </p:sp>
        <p:sp>
          <p:nvSpPr>
            <p:cNvPr id="16" name="Freeform 15"/>
            <p:cNvSpPr/>
            <p:nvPr/>
          </p:nvSpPr>
          <p:spPr>
            <a:xfrm>
              <a:off x="5278541" y="1774993"/>
              <a:ext cx="3865459" cy="992169"/>
            </a:xfrm>
            <a:custGeom>
              <a:avLst/>
              <a:gdLst>
                <a:gd name="connsiteX0" fmla="*/ 165365 w 992169"/>
                <a:gd name="connsiteY0" fmla="*/ 0 h 4106561"/>
                <a:gd name="connsiteX1" fmla="*/ 826804 w 992169"/>
                <a:gd name="connsiteY1" fmla="*/ 0 h 4106561"/>
                <a:gd name="connsiteX2" fmla="*/ 992169 w 992169"/>
                <a:gd name="connsiteY2" fmla="*/ 165365 h 4106561"/>
                <a:gd name="connsiteX3" fmla="*/ 992169 w 992169"/>
                <a:gd name="connsiteY3" fmla="*/ 4106561 h 4106561"/>
                <a:gd name="connsiteX4" fmla="*/ 992169 w 992169"/>
                <a:gd name="connsiteY4" fmla="*/ 4106561 h 4106561"/>
                <a:gd name="connsiteX5" fmla="*/ 0 w 992169"/>
                <a:gd name="connsiteY5" fmla="*/ 4106561 h 4106561"/>
                <a:gd name="connsiteX6" fmla="*/ 0 w 992169"/>
                <a:gd name="connsiteY6" fmla="*/ 4106561 h 4106561"/>
                <a:gd name="connsiteX7" fmla="*/ 0 w 992169"/>
                <a:gd name="connsiteY7" fmla="*/ 165365 h 4106561"/>
                <a:gd name="connsiteX8" fmla="*/ 165365 w 992169"/>
                <a:gd name="connsiteY8" fmla="*/ 0 h 4106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2169" h="4106561">
                  <a:moveTo>
                    <a:pt x="992169" y="684441"/>
                  </a:moveTo>
                  <a:lnTo>
                    <a:pt x="992169" y="3422120"/>
                  </a:lnTo>
                  <a:cubicBezTo>
                    <a:pt x="992169" y="3800128"/>
                    <a:pt x="974281" y="4106561"/>
                    <a:pt x="952216" y="4106561"/>
                  </a:cubicBezTo>
                  <a:lnTo>
                    <a:pt x="0" y="4106561"/>
                  </a:lnTo>
                  <a:lnTo>
                    <a:pt x="0" y="4106561"/>
                  </a:lnTo>
                  <a:lnTo>
                    <a:pt x="0" y="0"/>
                  </a:lnTo>
                  <a:lnTo>
                    <a:pt x="0" y="0"/>
                  </a:lnTo>
                  <a:lnTo>
                    <a:pt x="952216" y="0"/>
                  </a:lnTo>
                  <a:cubicBezTo>
                    <a:pt x="974281" y="0"/>
                    <a:pt x="992169" y="306433"/>
                    <a:pt x="992169" y="68444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792" tIns="58594" rIns="58594" bIns="58594"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Deadline for submitting to BPW Canada is  </a:t>
              </a:r>
              <a:r>
                <a:rPr lang="en-US" sz="1600" b="1" kern="1200" dirty="0"/>
                <a:t>March 1st</a:t>
              </a:r>
            </a:p>
          </p:txBody>
        </p:sp>
        <p:sp>
          <p:nvSpPr>
            <p:cNvPr id="17" name="Freeform 16"/>
            <p:cNvSpPr/>
            <p:nvPr/>
          </p:nvSpPr>
          <p:spPr>
            <a:xfrm>
              <a:off x="4191001" y="2851708"/>
              <a:ext cx="1068490" cy="1878772"/>
            </a:xfrm>
            <a:custGeom>
              <a:avLst/>
              <a:gdLst>
                <a:gd name="connsiteX0" fmla="*/ 0 w 1878772"/>
                <a:gd name="connsiteY0" fmla="*/ 0 h 1068490"/>
                <a:gd name="connsiteX1" fmla="*/ 1344527 w 1878772"/>
                <a:gd name="connsiteY1" fmla="*/ 0 h 1068490"/>
                <a:gd name="connsiteX2" fmla="*/ 1878772 w 1878772"/>
                <a:gd name="connsiteY2" fmla="*/ 534245 h 1068490"/>
                <a:gd name="connsiteX3" fmla="*/ 1344527 w 1878772"/>
                <a:gd name="connsiteY3" fmla="*/ 1068490 h 1068490"/>
                <a:gd name="connsiteX4" fmla="*/ 0 w 1878772"/>
                <a:gd name="connsiteY4" fmla="*/ 1068490 h 1068490"/>
                <a:gd name="connsiteX5" fmla="*/ 534245 w 1878772"/>
                <a:gd name="connsiteY5" fmla="*/ 534245 h 1068490"/>
                <a:gd name="connsiteX6" fmla="*/ 0 w 1878772"/>
                <a:gd name="connsiteY6" fmla="*/ 0 h 1068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78772" h="1068490">
                  <a:moveTo>
                    <a:pt x="1878772" y="0"/>
                  </a:moveTo>
                  <a:lnTo>
                    <a:pt x="1878772" y="764656"/>
                  </a:lnTo>
                  <a:lnTo>
                    <a:pt x="939386" y="1068490"/>
                  </a:lnTo>
                  <a:lnTo>
                    <a:pt x="0" y="764656"/>
                  </a:lnTo>
                  <a:lnTo>
                    <a:pt x="0" y="0"/>
                  </a:lnTo>
                  <a:lnTo>
                    <a:pt x="939386" y="303834"/>
                  </a:lnTo>
                  <a:lnTo>
                    <a:pt x="1878772" y="0"/>
                  </a:lnTo>
                  <a:close/>
                </a:path>
              </a:pathLst>
            </a:custGeom>
            <a:solidFill>
              <a:srgbClr val="E3BC44"/>
            </a:solidFill>
            <a:ln>
              <a:solidFill>
                <a:schemeClr val="accent4"/>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160" tIns="544405" rIns="10160" bIns="544405" numCol="1" spcCol="1270" anchor="ctr" anchorCtr="0">
              <a:noAutofit/>
            </a:bodyPr>
            <a:lstStyle/>
            <a:p>
              <a:pPr lvl="0" algn="ctr" defTabSz="711200">
                <a:lnSpc>
                  <a:spcPct val="90000"/>
                </a:lnSpc>
                <a:spcBef>
                  <a:spcPct val="0"/>
                </a:spcBef>
                <a:spcAft>
                  <a:spcPct val="35000"/>
                </a:spcAft>
              </a:pPr>
              <a:r>
                <a:rPr lang="en-US" sz="1600" b="1" kern="1200" dirty="0"/>
                <a:t>Feb – April</a:t>
              </a:r>
            </a:p>
          </p:txBody>
        </p:sp>
        <p:sp>
          <p:nvSpPr>
            <p:cNvPr id="18" name="Freeform 17"/>
            <p:cNvSpPr/>
            <p:nvPr/>
          </p:nvSpPr>
          <p:spPr>
            <a:xfrm>
              <a:off x="5269157" y="2849561"/>
              <a:ext cx="3865459" cy="1556536"/>
            </a:xfrm>
            <a:custGeom>
              <a:avLst/>
              <a:gdLst>
                <a:gd name="connsiteX0" fmla="*/ 228296 w 1369749"/>
                <a:gd name="connsiteY0" fmla="*/ 0 h 3865459"/>
                <a:gd name="connsiteX1" fmla="*/ 1141453 w 1369749"/>
                <a:gd name="connsiteY1" fmla="*/ 0 h 3865459"/>
                <a:gd name="connsiteX2" fmla="*/ 1369749 w 1369749"/>
                <a:gd name="connsiteY2" fmla="*/ 228296 h 3865459"/>
                <a:gd name="connsiteX3" fmla="*/ 1369749 w 1369749"/>
                <a:gd name="connsiteY3" fmla="*/ 3865459 h 3865459"/>
                <a:gd name="connsiteX4" fmla="*/ 1369749 w 1369749"/>
                <a:gd name="connsiteY4" fmla="*/ 3865459 h 3865459"/>
                <a:gd name="connsiteX5" fmla="*/ 0 w 1369749"/>
                <a:gd name="connsiteY5" fmla="*/ 3865459 h 3865459"/>
                <a:gd name="connsiteX6" fmla="*/ 0 w 1369749"/>
                <a:gd name="connsiteY6" fmla="*/ 3865459 h 3865459"/>
                <a:gd name="connsiteX7" fmla="*/ 0 w 1369749"/>
                <a:gd name="connsiteY7" fmla="*/ 228296 h 3865459"/>
                <a:gd name="connsiteX8" fmla="*/ 228296 w 1369749"/>
                <a:gd name="connsiteY8" fmla="*/ 0 h 3865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9749" h="3865459">
                  <a:moveTo>
                    <a:pt x="1369749" y="644256"/>
                  </a:moveTo>
                  <a:lnTo>
                    <a:pt x="1369749" y="3221203"/>
                  </a:lnTo>
                  <a:cubicBezTo>
                    <a:pt x="1369749" y="3577015"/>
                    <a:pt x="1333530" y="3865459"/>
                    <a:pt x="1288851" y="3865459"/>
                  </a:cubicBezTo>
                  <a:lnTo>
                    <a:pt x="0" y="3865459"/>
                  </a:lnTo>
                  <a:lnTo>
                    <a:pt x="0" y="3865459"/>
                  </a:lnTo>
                  <a:lnTo>
                    <a:pt x="0" y="0"/>
                  </a:lnTo>
                  <a:lnTo>
                    <a:pt x="0" y="0"/>
                  </a:lnTo>
                  <a:lnTo>
                    <a:pt x="1288851" y="0"/>
                  </a:lnTo>
                  <a:cubicBezTo>
                    <a:pt x="1333530" y="0"/>
                    <a:pt x="1369749" y="288444"/>
                    <a:pt x="1369749" y="644256"/>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792" tIns="77026" rIns="77026" bIns="77026" numCol="1" spcCol="1270" anchor="ctr" anchorCtr="0">
              <a:noAutofit/>
            </a:bodyPr>
            <a:lstStyle/>
            <a:p>
              <a:pPr marL="171450" lvl="1" indent="-171450" defTabSz="711200">
                <a:lnSpc>
                  <a:spcPct val="90000"/>
                </a:lnSpc>
                <a:spcBef>
                  <a:spcPct val="0"/>
                </a:spcBef>
                <a:spcAft>
                  <a:spcPct val="15000"/>
                </a:spcAft>
                <a:buChar char="••"/>
              </a:pPr>
              <a:r>
                <a:rPr lang="en-US" sz="1600" kern="1200" dirty="0"/>
                <a:t>Resolutions Committee </a:t>
              </a:r>
              <a:r>
                <a:rPr lang="en-US" sz="1600" dirty="0"/>
                <a:t>reviews  resolutions and commendations regarding adhering to mandate and completeness</a:t>
              </a:r>
              <a:endParaRPr lang="en-US" sz="1600" kern="1200" dirty="0"/>
            </a:p>
            <a:p>
              <a:pPr marL="171450" lvl="1" indent="-171450" defTabSz="711200">
                <a:lnSpc>
                  <a:spcPct val="90000"/>
                </a:lnSpc>
                <a:spcBef>
                  <a:spcPct val="0"/>
                </a:spcBef>
                <a:spcAft>
                  <a:spcPct val="15000"/>
                </a:spcAft>
                <a:buChar char="••"/>
              </a:pPr>
              <a:r>
                <a:rPr lang="en-US" sz="1600" dirty="0"/>
                <a:t>Meetings and feedback from members to refine resolutions</a:t>
              </a:r>
              <a:endParaRPr lang="en-US" sz="1600" kern="1200" dirty="0"/>
            </a:p>
          </p:txBody>
        </p:sp>
        <p:sp>
          <p:nvSpPr>
            <p:cNvPr id="19" name="Freeform 18"/>
            <p:cNvSpPr/>
            <p:nvPr/>
          </p:nvSpPr>
          <p:spPr>
            <a:xfrm>
              <a:off x="4191000" y="4462812"/>
              <a:ext cx="1068491" cy="1712638"/>
            </a:xfrm>
            <a:custGeom>
              <a:avLst/>
              <a:gdLst>
                <a:gd name="connsiteX0" fmla="*/ 0 w 1712637"/>
                <a:gd name="connsiteY0" fmla="*/ 0 h 1068490"/>
                <a:gd name="connsiteX1" fmla="*/ 1178392 w 1712637"/>
                <a:gd name="connsiteY1" fmla="*/ 0 h 1068490"/>
                <a:gd name="connsiteX2" fmla="*/ 1712637 w 1712637"/>
                <a:gd name="connsiteY2" fmla="*/ 534245 h 1068490"/>
                <a:gd name="connsiteX3" fmla="*/ 1178392 w 1712637"/>
                <a:gd name="connsiteY3" fmla="*/ 1068490 h 1068490"/>
                <a:gd name="connsiteX4" fmla="*/ 0 w 1712637"/>
                <a:gd name="connsiteY4" fmla="*/ 1068490 h 1068490"/>
                <a:gd name="connsiteX5" fmla="*/ 534245 w 1712637"/>
                <a:gd name="connsiteY5" fmla="*/ 534245 h 1068490"/>
                <a:gd name="connsiteX6" fmla="*/ 0 w 1712637"/>
                <a:gd name="connsiteY6" fmla="*/ 0 h 1068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2637" h="1068490">
                  <a:moveTo>
                    <a:pt x="1712636" y="0"/>
                  </a:moveTo>
                  <a:lnTo>
                    <a:pt x="1712636" y="735182"/>
                  </a:lnTo>
                  <a:lnTo>
                    <a:pt x="856319" y="1068490"/>
                  </a:lnTo>
                  <a:lnTo>
                    <a:pt x="1" y="735182"/>
                  </a:lnTo>
                  <a:lnTo>
                    <a:pt x="1" y="0"/>
                  </a:lnTo>
                  <a:lnTo>
                    <a:pt x="856319" y="333308"/>
                  </a:lnTo>
                  <a:lnTo>
                    <a:pt x="1712636" y="0"/>
                  </a:lnTo>
                  <a:close/>
                </a:path>
              </a:pathLst>
            </a:custGeom>
            <a:solidFill>
              <a:srgbClr val="374A15"/>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161" tIns="544405" rIns="10160" bIns="544406" numCol="1" spcCol="1270" anchor="ctr" anchorCtr="0">
              <a:noAutofit/>
            </a:bodyPr>
            <a:lstStyle/>
            <a:p>
              <a:pPr lvl="0" algn="ctr" defTabSz="711200">
                <a:lnSpc>
                  <a:spcPct val="90000"/>
                </a:lnSpc>
                <a:spcBef>
                  <a:spcPct val="0"/>
                </a:spcBef>
                <a:spcAft>
                  <a:spcPct val="35000"/>
                </a:spcAft>
              </a:pPr>
              <a:r>
                <a:rPr lang="en-US" sz="1200" b="1" kern="1200" dirty="0"/>
                <a:t>AGMs/ Convention/</a:t>
              </a:r>
            </a:p>
            <a:p>
              <a:pPr lvl="0" algn="ctr" defTabSz="711200">
                <a:lnSpc>
                  <a:spcPct val="90000"/>
                </a:lnSpc>
                <a:spcBef>
                  <a:spcPct val="0"/>
                </a:spcBef>
                <a:spcAft>
                  <a:spcPct val="35000"/>
                </a:spcAft>
              </a:pPr>
              <a:r>
                <a:rPr lang="en-US" sz="1200" b="1" kern="1200" dirty="0"/>
                <a:t>Conference</a:t>
              </a:r>
            </a:p>
          </p:txBody>
        </p:sp>
        <p:sp>
          <p:nvSpPr>
            <p:cNvPr id="20" name="Freeform 19"/>
            <p:cNvSpPr/>
            <p:nvPr/>
          </p:nvSpPr>
          <p:spPr>
            <a:xfrm>
              <a:off x="5259490" y="4378123"/>
              <a:ext cx="3865459" cy="1766416"/>
            </a:xfrm>
            <a:custGeom>
              <a:avLst/>
              <a:gdLst>
                <a:gd name="connsiteX0" fmla="*/ 193062 w 1158347"/>
                <a:gd name="connsiteY0" fmla="*/ 0 h 3865459"/>
                <a:gd name="connsiteX1" fmla="*/ 965285 w 1158347"/>
                <a:gd name="connsiteY1" fmla="*/ 0 h 3865459"/>
                <a:gd name="connsiteX2" fmla="*/ 1158347 w 1158347"/>
                <a:gd name="connsiteY2" fmla="*/ 193062 h 3865459"/>
                <a:gd name="connsiteX3" fmla="*/ 1158347 w 1158347"/>
                <a:gd name="connsiteY3" fmla="*/ 3865459 h 3865459"/>
                <a:gd name="connsiteX4" fmla="*/ 1158347 w 1158347"/>
                <a:gd name="connsiteY4" fmla="*/ 3865459 h 3865459"/>
                <a:gd name="connsiteX5" fmla="*/ 0 w 1158347"/>
                <a:gd name="connsiteY5" fmla="*/ 3865459 h 3865459"/>
                <a:gd name="connsiteX6" fmla="*/ 0 w 1158347"/>
                <a:gd name="connsiteY6" fmla="*/ 3865459 h 3865459"/>
                <a:gd name="connsiteX7" fmla="*/ 0 w 1158347"/>
                <a:gd name="connsiteY7" fmla="*/ 193062 h 3865459"/>
                <a:gd name="connsiteX8" fmla="*/ 193062 w 1158347"/>
                <a:gd name="connsiteY8" fmla="*/ 0 h 3865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58347" h="3865459">
                  <a:moveTo>
                    <a:pt x="1158347" y="644257"/>
                  </a:moveTo>
                  <a:lnTo>
                    <a:pt x="1158347" y="3221202"/>
                  </a:lnTo>
                  <a:cubicBezTo>
                    <a:pt x="1158347" y="3577015"/>
                    <a:pt x="1132445" y="3865459"/>
                    <a:pt x="1100493" y="3865459"/>
                  </a:cubicBezTo>
                  <a:lnTo>
                    <a:pt x="0" y="3865459"/>
                  </a:lnTo>
                  <a:lnTo>
                    <a:pt x="0" y="3865459"/>
                  </a:lnTo>
                  <a:lnTo>
                    <a:pt x="0" y="0"/>
                  </a:lnTo>
                  <a:lnTo>
                    <a:pt x="0" y="0"/>
                  </a:lnTo>
                  <a:lnTo>
                    <a:pt x="1100493" y="0"/>
                  </a:lnTo>
                  <a:cubicBezTo>
                    <a:pt x="1132445" y="0"/>
                    <a:pt x="1158347" y="288444"/>
                    <a:pt x="1158347" y="644257"/>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792" tIns="66706" rIns="66706" bIns="66707" numCol="1" spcCol="1270" anchor="ctr" anchorCtr="0">
              <a:noAutofit/>
            </a:bodyPr>
            <a:lstStyle/>
            <a:p>
              <a:pPr marL="285750" lvl="1" indent="-285750" algn="l" defTabSz="711200">
                <a:lnSpc>
                  <a:spcPct val="90000"/>
                </a:lnSpc>
                <a:spcBef>
                  <a:spcPct val="0"/>
                </a:spcBef>
                <a:spcAft>
                  <a:spcPct val="15000"/>
                </a:spcAft>
                <a:buFont typeface="Arial" panose="020B0604020202020204" pitchFamily="34" charset="0"/>
                <a:buChar char="•"/>
              </a:pPr>
              <a:r>
                <a:rPr lang="en-US" sz="1600" kern="1200" dirty="0"/>
                <a:t>Resolutions Chair prepares Resolutions and Commendations Report for distribution to clubs for debate </a:t>
              </a:r>
            </a:p>
            <a:p>
              <a:pPr marL="285750" lvl="1" indent="-285750" algn="l" defTabSz="711200">
                <a:lnSpc>
                  <a:spcPct val="90000"/>
                </a:lnSpc>
                <a:spcBef>
                  <a:spcPct val="0"/>
                </a:spcBef>
                <a:spcAft>
                  <a:spcPct val="15000"/>
                </a:spcAft>
                <a:buFont typeface="Arial" panose="020B0604020202020204" pitchFamily="34" charset="0"/>
                <a:buChar char="•"/>
              </a:pPr>
              <a:r>
                <a:rPr lang="en-US" sz="1600" dirty="0">
                  <a:highlight>
                    <a:srgbClr val="FFFF00"/>
                  </a:highlight>
                </a:rPr>
                <a:t>BPW Ontario Virtual AGM </a:t>
              </a:r>
              <a:r>
                <a:rPr lang="en-US" sz="1600" b="1" dirty="0">
                  <a:highlight>
                    <a:srgbClr val="FFFF00"/>
                  </a:highlight>
                </a:rPr>
                <a:t>June 10, 2023</a:t>
              </a:r>
              <a:endParaRPr lang="en-US" sz="1600" b="1" kern="1200" dirty="0">
                <a:highlight>
                  <a:srgbClr val="FFFF00"/>
                </a:highlight>
              </a:endParaRPr>
            </a:p>
            <a:p>
              <a:pPr marL="285750" lvl="1" indent="-285750" algn="l" defTabSz="711200">
                <a:lnSpc>
                  <a:spcPct val="90000"/>
                </a:lnSpc>
                <a:spcBef>
                  <a:spcPct val="0"/>
                </a:spcBef>
                <a:spcAft>
                  <a:spcPct val="15000"/>
                </a:spcAft>
                <a:buFont typeface="Arial" panose="020B0604020202020204" pitchFamily="34" charset="0"/>
                <a:buChar char="•"/>
              </a:pPr>
              <a:r>
                <a:rPr lang="en-US" sz="1600" kern="1200" dirty="0"/>
                <a:t>BPW Canada Convention </a:t>
              </a:r>
              <a:r>
                <a:rPr lang="en-US" sz="1600" dirty="0"/>
                <a:t>in Moncton, NB</a:t>
              </a:r>
              <a:r>
                <a:rPr lang="en-US" sz="1600" kern="1200" dirty="0"/>
                <a:t> </a:t>
              </a:r>
              <a:r>
                <a:rPr lang="en-US" sz="1600" b="1" kern="1200" dirty="0"/>
                <a:t>August 10. 2024</a:t>
              </a:r>
            </a:p>
          </p:txBody>
        </p:sp>
      </p:grpSp>
      <p:pic>
        <p:nvPicPr>
          <p:cNvPr id="5" name="Picture 4"/>
          <p:cNvPicPr>
            <a:picLocks noChangeAspect="1"/>
          </p:cNvPicPr>
          <p:nvPr/>
        </p:nvPicPr>
        <p:blipFill>
          <a:blip r:embed="rId3"/>
          <a:stretch>
            <a:fillRect/>
          </a:stretch>
        </p:blipFill>
        <p:spPr>
          <a:xfrm>
            <a:off x="6624099" y="17770"/>
            <a:ext cx="1219306" cy="786452"/>
          </a:xfrm>
          <a:prstGeom prst="rect">
            <a:avLst/>
          </a:prstGeom>
        </p:spPr>
      </p:pic>
      <p:cxnSp>
        <p:nvCxnSpPr>
          <p:cNvPr id="30" name="Straight Connector 29"/>
          <p:cNvCxnSpPr/>
          <p:nvPr/>
        </p:nvCxnSpPr>
        <p:spPr>
          <a:xfrm>
            <a:off x="713893" y="1371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13893" y="16764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23"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a:extLst>
              <a:ext uri="{FF2B5EF4-FFF2-40B4-BE49-F238E27FC236}">
                <a16:creationId xmlns:a16="http://schemas.microsoft.com/office/drawing/2014/main" id="{F7B144F3-76BD-493F-9583-6593D654D24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77657" y="32589"/>
            <a:ext cx="1219200" cy="784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8770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Your role as a “submitter”</a:t>
            </a:r>
          </a:p>
        </p:txBody>
      </p:sp>
      <p:sp>
        <p:nvSpPr>
          <p:cNvPr id="4" name="Slide Number Placeholder 3"/>
          <p:cNvSpPr>
            <a:spLocks noGrp="1"/>
          </p:cNvSpPr>
          <p:nvPr>
            <p:ph type="sldNum" sz="quarter" idx="12"/>
          </p:nvPr>
        </p:nvSpPr>
        <p:spPr/>
        <p:txBody>
          <a:bodyPr/>
          <a:lstStyle/>
          <a:p>
            <a:fld id="{51558BE6-279A-4C2F-85A4-27AD4F08195A}" type="slidenum">
              <a:rPr lang="en-US" smtClean="0"/>
              <a:pPr/>
              <a:t>17</a:t>
            </a:fld>
            <a:endParaRPr lang="en-US" dirty="0"/>
          </a:p>
        </p:txBody>
      </p:sp>
      <p:sp>
        <p:nvSpPr>
          <p:cNvPr id="5" name="Content Placeholder 2"/>
          <p:cNvSpPr>
            <a:spLocks noGrp="1"/>
          </p:cNvSpPr>
          <p:nvPr>
            <p:ph idx="1"/>
          </p:nvPr>
        </p:nvSpPr>
        <p:spPr/>
        <p:txBody>
          <a:bodyPr>
            <a:noAutofit/>
          </a:bodyPr>
          <a:lstStyle/>
          <a:p>
            <a:pPr lvl="1"/>
            <a:endParaRPr lang="en-CA" sz="1100" dirty="0"/>
          </a:p>
          <a:p>
            <a:pPr marL="457200" indent="-457200">
              <a:buFont typeface="+mj-lt"/>
              <a:buAutoNum type="arabicParenR"/>
            </a:pPr>
            <a:r>
              <a:rPr lang="en-CA" sz="2400" dirty="0">
                <a:latin typeface="Calibri" panose="020F0502020204030204" pitchFamily="34" charset="0"/>
                <a:cs typeface="Calibri" panose="020F0502020204030204" pitchFamily="34" charset="0"/>
              </a:rPr>
              <a:t>Consult with your club for a topic you’re passionate about. </a:t>
            </a:r>
          </a:p>
          <a:p>
            <a:pPr marL="457200" indent="-457200">
              <a:buFont typeface="+mj-lt"/>
              <a:buAutoNum type="arabicParenR"/>
            </a:pPr>
            <a:r>
              <a:rPr lang="en-CA" sz="2400" dirty="0">
                <a:latin typeface="Calibri" panose="020F0502020204030204" pitchFamily="34" charset="0"/>
                <a:cs typeface="Calibri" panose="020F0502020204030204" pitchFamily="34" charset="0"/>
              </a:rPr>
              <a:t>Talk to BPW Canada or BPW Ontario resolutions chair to confirm your topic </a:t>
            </a:r>
          </a:p>
          <a:p>
            <a:pPr marL="457200" indent="-457200">
              <a:buFont typeface="+mj-lt"/>
              <a:buAutoNum type="arabicParenR"/>
            </a:pPr>
            <a:r>
              <a:rPr lang="en-CA" sz="2400" dirty="0">
                <a:latin typeface="Calibri" panose="020F0502020204030204" pitchFamily="34" charset="0"/>
                <a:cs typeface="Calibri" panose="020F0502020204030204" pitchFamily="34" charset="0"/>
              </a:rPr>
              <a:t>Prepare resolution according to BPW guidelines</a:t>
            </a:r>
          </a:p>
          <a:p>
            <a:pPr marL="457200" indent="-457200">
              <a:buFont typeface="+mj-lt"/>
              <a:buAutoNum type="arabicParenR"/>
            </a:pPr>
            <a:r>
              <a:rPr lang="en-CA" sz="2400" dirty="0">
                <a:latin typeface="Calibri" panose="020F0502020204030204" pitchFamily="34" charset="0"/>
                <a:cs typeface="Calibri" panose="020F0502020204030204" pitchFamily="34" charset="0"/>
              </a:rPr>
              <a:t>Attend follow-up meetings to receive feedback and make edits.</a:t>
            </a:r>
          </a:p>
          <a:p>
            <a:pPr marL="457200" indent="-457200">
              <a:buFont typeface="+mj-lt"/>
              <a:buAutoNum type="arabicParenR"/>
            </a:pPr>
            <a:r>
              <a:rPr lang="en-CA" sz="2400" dirty="0">
                <a:highlight>
                  <a:srgbClr val="FFFF00"/>
                </a:highlight>
                <a:latin typeface="Calibri" panose="020F0502020204030204" pitchFamily="34" charset="0"/>
                <a:cs typeface="Calibri" panose="020F0502020204030204" pitchFamily="34" charset="0"/>
              </a:rPr>
              <a:t>Check that your club submits their membership fees on ? So that you can be a delegate (or someone else from your club)</a:t>
            </a:r>
          </a:p>
          <a:p>
            <a:pPr marL="457200" indent="-457200">
              <a:buFont typeface="+mj-lt"/>
              <a:buAutoNum type="arabicParenR"/>
            </a:pPr>
            <a:r>
              <a:rPr lang="en-CA" sz="2400" dirty="0">
                <a:latin typeface="Calibri" panose="020F0502020204030204" pitchFamily="34" charset="0"/>
                <a:cs typeface="Calibri" panose="020F0502020204030204" pitchFamily="34" charset="0"/>
              </a:rPr>
              <a:t>Present resolution at AGM</a:t>
            </a:r>
          </a:p>
          <a:p>
            <a:pPr marL="457200" indent="-457200">
              <a:buFont typeface="+mj-lt"/>
              <a:buAutoNum type="arabicParenR"/>
            </a:pPr>
            <a:r>
              <a:rPr lang="en-CA" sz="2400" dirty="0">
                <a:latin typeface="Calibri" panose="020F0502020204030204" pitchFamily="34" charset="0"/>
                <a:cs typeface="Calibri" panose="020F0502020204030204" pitchFamily="34" charset="0"/>
              </a:rPr>
              <a:t>If resolution is approved, then take ACTION! </a:t>
            </a:r>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3658" y="17937"/>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a:stretch>
            <a:fillRect/>
          </a:stretch>
        </p:blipFill>
        <p:spPr>
          <a:xfrm>
            <a:off x="6553200" y="0"/>
            <a:ext cx="1219306" cy="786452"/>
          </a:xfrm>
          <a:prstGeom prst="rect">
            <a:avLst/>
          </a:prstGeom>
        </p:spPr>
      </p:pic>
      <p:cxnSp>
        <p:nvCxnSpPr>
          <p:cNvPr id="12" name="Straight Connector 11"/>
          <p:cNvCxnSpPr/>
          <p:nvPr/>
        </p:nvCxnSpPr>
        <p:spPr>
          <a:xfrm>
            <a:off x="713893" y="1371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6764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8114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IMPLEMENTATION STRATEGIES</a:t>
            </a:r>
          </a:p>
        </p:txBody>
      </p:sp>
      <p:sp>
        <p:nvSpPr>
          <p:cNvPr id="4" name="Slide Number Placeholder 3"/>
          <p:cNvSpPr>
            <a:spLocks noGrp="1"/>
          </p:cNvSpPr>
          <p:nvPr>
            <p:ph type="sldNum" sz="quarter" idx="12"/>
          </p:nvPr>
        </p:nvSpPr>
        <p:spPr/>
        <p:txBody>
          <a:bodyPr/>
          <a:lstStyle/>
          <a:p>
            <a:fld id="{51558BE6-279A-4C2F-85A4-27AD4F08195A}" type="slidenum">
              <a:rPr lang="en-US" smtClean="0"/>
              <a:pPr/>
              <a:t>18</a:t>
            </a:fld>
            <a:endParaRPr lang="en-US" dirty="0"/>
          </a:p>
        </p:txBody>
      </p:sp>
      <p:sp>
        <p:nvSpPr>
          <p:cNvPr id="5" name="Content Placeholder 2"/>
          <p:cNvSpPr>
            <a:spLocks noGrp="1"/>
          </p:cNvSpPr>
          <p:nvPr>
            <p:ph idx="1"/>
          </p:nvPr>
        </p:nvSpPr>
        <p:spPr/>
        <p:txBody>
          <a:bodyPr>
            <a:noAutofit/>
          </a:bodyPr>
          <a:lstStyle/>
          <a:p>
            <a:pPr>
              <a:lnSpc>
                <a:spcPct val="100000"/>
              </a:lnSpc>
              <a:defRPr/>
            </a:pPr>
            <a:r>
              <a:rPr lang="en-CA" sz="2400" dirty="0"/>
              <a:t>Document on Implementation Strategies Activities</a:t>
            </a:r>
            <a:r>
              <a:rPr kumimoji="0" lang="en-CA" sz="2400" b="0" i="0" u="none" strike="noStrike" kern="1200" cap="none" spc="0" normalizeH="0" baseline="0" noProof="0" dirty="0">
                <a:ln>
                  <a:noFill/>
                </a:ln>
                <a:solidFill>
                  <a:prstClr val="black"/>
                </a:solidFill>
                <a:effectLst/>
                <a:uLnTx/>
                <a:uFillTx/>
                <a:ea typeface="+mn-ea"/>
                <a:cs typeface="+mn-cs"/>
                <a:hlinkClick r:id="rId3"/>
              </a:rPr>
              <a:t>https://bpwcanada.com/images/stories/resolutions/BPWCanada-ResolutionImplementationActivities-2021.pdf</a:t>
            </a:r>
            <a:endParaRPr kumimoji="0" lang="en-CA" sz="2400" b="0" i="0" u="none" strike="noStrike" kern="1200" cap="none" spc="0" normalizeH="0" baseline="0" noProof="0" dirty="0">
              <a:ln>
                <a:noFill/>
              </a:ln>
              <a:solidFill>
                <a:prstClr val="black"/>
              </a:solidFill>
              <a:effectLst/>
              <a:uLnTx/>
              <a:uFillTx/>
              <a:ea typeface="+mn-ea"/>
              <a:cs typeface="+mn-cs"/>
            </a:endParaRPr>
          </a:p>
          <a:p>
            <a:pPr lvl="1"/>
            <a:endParaRPr lang="en-CA" sz="2400" dirty="0"/>
          </a:p>
          <a:p>
            <a:r>
              <a:rPr lang="en-CA" sz="2400" dirty="0">
                <a:solidFill>
                  <a:srgbClr val="231F20"/>
                </a:solidFill>
                <a:effectLst/>
                <a:ea typeface="Calibri" panose="020F0502020204030204" pitchFamily="34" charset="0"/>
              </a:rPr>
              <a:t>Recording and PowerPoint: Advocacy and Bringing Resolutions to Life - February 24, 2022 </a:t>
            </a:r>
            <a:r>
              <a:rPr lang="en-CA" sz="2400" u="sng" dirty="0">
                <a:solidFill>
                  <a:srgbClr val="0563C1"/>
                </a:solidFill>
                <a:effectLst/>
                <a:latin typeface="Calibri" panose="020F0502020204030204" pitchFamily="34" charset="0"/>
                <a:ea typeface="Calibri" panose="020F0502020204030204" pitchFamily="34" charset="0"/>
                <a:hlinkClick r:id="rId4"/>
              </a:rPr>
              <a:t>Resolutions, Commendations &amp; Briefs (bpwcanada.com)</a:t>
            </a:r>
            <a:endParaRPr lang="en-CA" sz="2400" dirty="0">
              <a:effectLst/>
              <a:latin typeface="Calibri" panose="020F0502020204030204" pitchFamily="34" charset="0"/>
              <a:ea typeface="Calibri" panose="020F0502020204030204" pitchFamily="34" charset="0"/>
            </a:endParaRPr>
          </a:p>
          <a:p>
            <a:pPr lvl="1"/>
            <a:endParaRPr lang="en-CA" sz="1100" dirty="0"/>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73658" y="17937"/>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6"/>
          <a:stretch>
            <a:fillRect/>
          </a:stretch>
        </p:blipFill>
        <p:spPr>
          <a:xfrm>
            <a:off x="6553200" y="0"/>
            <a:ext cx="1219306" cy="786452"/>
          </a:xfrm>
          <a:prstGeom prst="rect">
            <a:avLst/>
          </a:prstGeom>
        </p:spPr>
      </p:pic>
      <p:cxnSp>
        <p:nvCxnSpPr>
          <p:cNvPr id="12" name="Straight Connector 11"/>
          <p:cNvCxnSpPr/>
          <p:nvPr/>
        </p:nvCxnSpPr>
        <p:spPr>
          <a:xfrm>
            <a:off x="713893" y="1371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6764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2430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Resolution Ideas</a:t>
            </a:r>
          </a:p>
        </p:txBody>
      </p:sp>
      <p:sp>
        <p:nvSpPr>
          <p:cNvPr id="4" name="Slide Number Placeholder 3"/>
          <p:cNvSpPr>
            <a:spLocks noGrp="1"/>
          </p:cNvSpPr>
          <p:nvPr>
            <p:ph type="sldNum" sz="quarter" idx="12"/>
          </p:nvPr>
        </p:nvSpPr>
        <p:spPr/>
        <p:txBody>
          <a:bodyPr/>
          <a:lstStyle/>
          <a:p>
            <a:fld id="{51558BE6-279A-4C2F-85A4-27AD4F08195A}" type="slidenum">
              <a:rPr lang="en-US" smtClean="0"/>
              <a:pPr/>
              <a:t>19</a:t>
            </a:fld>
            <a:endParaRPr lang="en-US" dirty="0"/>
          </a:p>
        </p:txBody>
      </p:sp>
      <p:sp>
        <p:nvSpPr>
          <p:cNvPr id="5" name="Content Placeholder 2"/>
          <p:cNvSpPr>
            <a:spLocks noGrp="1"/>
          </p:cNvSpPr>
          <p:nvPr>
            <p:ph idx="1"/>
          </p:nvPr>
        </p:nvSpPr>
        <p:spPr>
          <a:xfrm>
            <a:off x="628650" y="1825624"/>
            <a:ext cx="7981950" cy="4667249"/>
          </a:xfrm>
        </p:spPr>
        <p:txBody>
          <a:bodyPr>
            <a:noAutofit/>
          </a:bodyPr>
          <a:lstStyle/>
          <a:p>
            <a:pPr>
              <a:lnSpc>
                <a:spcPct val="100000"/>
              </a:lnSpc>
            </a:pPr>
            <a:r>
              <a:rPr lang="en-CA" sz="1600" dirty="0"/>
              <a:t>Check databases for unresolved resolutions</a:t>
            </a:r>
          </a:p>
          <a:p>
            <a:pPr lvl="1">
              <a:lnSpc>
                <a:spcPct val="100000"/>
              </a:lnSpc>
              <a:spcBef>
                <a:spcPts val="750"/>
              </a:spcBef>
              <a:defRPr/>
            </a:pPr>
            <a:r>
              <a:rPr lang="en-CA" sz="1600" dirty="0">
                <a:solidFill>
                  <a:prstClr val="black"/>
                </a:solidFill>
              </a:rPr>
              <a:t>BPW Canada https://bpwcanada.com/advocacy/resolution-database.html </a:t>
            </a:r>
          </a:p>
          <a:p>
            <a:pPr lvl="1">
              <a:lnSpc>
                <a:spcPct val="100000"/>
              </a:lnSpc>
              <a:defRPr/>
            </a:pPr>
            <a:r>
              <a:rPr lang="en-CA" sz="1600" dirty="0">
                <a:solidFill>
                  <a:srgbClr val="000000"/>
                </a:solidFill>
                <a:effectLst/>
                <a:ea typeface="Times New Roman" panose="02020603050405020304" pitchFamily="18" charset="0"/>
              </a:rPr>
              <a:t>BPW Ontario </a:t>
            </a:r>
            <a:r>
              <a:rPr lang="en-CA" sz="1600" u="sng" dirty="0">
                <a:solidFill>
                  <a:srgbClr val="000000"/>
                </a:solidFill>
                <a:effectLst/>
                <a:ea typeface="Times New Roman" panose="02020603050405020304" pitchFamily="18" charset="0"/>
                <a:hlinkClick r:id="rId2"/>
              </a:rPr>
              <a:t>https://bpwontario.com/advocacy/resolution-database.html</a:t>
            </a:r>
            <a:endParaRPr lang="en-CA" sz="1600" dirty="0">
              <a:effectLst/>
              <a:ea typeface="Calibri" panose="020F0502020204030204" pitchFamily="34" charset="0"/>
            </a:endParaRPr>
          </a:p>
          <a:p>
            <a:r>
              <a:rPr lang="en-CA" sz="1600" dirty="0"/>
              <a:t>Reports and action plans by government/commissions/advocacy groups</a:t>
            </a:r>
          </a:p>
          <a:p>
            <a:r>
              <a:rPr lang="en-CA" sz="1600" dirty="0"/>
              <a:t>Media/editorials/public discourse</a:t>
            </a:r>
          </a:p>
          <a:p>
            <a:r>
              <a:rPr lang="en-CA" sz="1600" dirty="0"/>
              <a:t>Hot topics!</a:t>
            </a:r>
          </a:p>
          <a:p>
            <a:pPr lvl="1"/>
            <a:r>
              <a:rPr lang="en-CA" sz="1600" dirty="0"/>
              <a:t>Child care</a:t>
            </a:r>
          </a:p>
          <a:p>
            <a:pPr lvl="1"/>
            <a:r>
              <a:rPr lang="en-CA" sz="1600" dirty="0"/>
              <a:t>Women on Boards</a:t>
            </a:r>
          </a:p>
          <a:p>
            <a:pPr lvl="1"/>
            <a:r>
              <a:rPr lang="en-CA" sz="1600" dirty="0"/>
              <a:t>Violence against women</a:t>
            </a:r>
          </a:p>
          <a:p>
            <a:pPr lvl="1"/>
            <a:r>
              <a:rPr lang="en-CA" sz="1600" dirty="0"/>
              <a:t>Housing</a:t>
            </a:r>
          </a:p>
          <a:p>
            <a:pPr lvl="1"/>
            <a:r>
              <a:rPr lang="en-CA" sz="1600" dirty="0"/>
              <a:t>Water in indigenous communities</a:t>
            </a:r>
          </a:p>
          <a:p>
            <a:pPr lvl="1"/>
            <a:r>
              <a:rPr lang="en-CA" sz="1600" dirty="0"/>
              <a:t>MMIWG – UNDRIP</a:t>
            </a:r>
          </a:p>
          <a:p>
            <a:pPr lvl="1"/>
            <a:r>
              <a:rPr lang="en-CA" sz="1600" dirty="0"/>
              <a:t>Care work</a:t>
            </a:r>
          </a:p>
          <a:p>
            <a:pPr lvl="1"/>
            <a:r>
              <a:rPr lang="en-CA" sz="1600" dirty="0"/>
              <a:t>Access </a:t>
            </a:r>
            <a:r>
              <a:rPr lang="en-CA" sz="1600"/>
              <a:t>to technology</a:t>
            </a:r>
            <a:endParaRPr lang="en-CA" sz="1600" dirty="0"/>
          </a:p>
          <a:p>
            <a:pPr lvl="1"/>
            <a:endParaRPr lang="en-CA" sz="1100" dirty="0"/>
          </a:p>
          <a:p>
            <a:pPr lvl="1"/>
            <a:endParaRPr lang="en-CA" sz="1100" dirty="0"/>
          </a:p>
          <a:p>
            <a:endParaRPr lang="en-CA" sz="1200" dirty="0"/>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3658" y="17937"/>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a:stretch>
            <a:fillRect/>
          </a:stretch>
        </p:blipFill>
        <p:spPr>
          <a:xfrm>
            <a:off x="6553200" y="0"/>
            <a:ext cx="1219306" cy="786452"/>
          </a:xfrm>
          <a:prstGeom prst="rect">
            <a:avLst/>
          </a:prstGeom>
        </p:spPr>
      </p:pic>
      <p:cxnSp>
        <p:nvCxnSpPr>
          <p:cNvPr id="12" name="Straight Connector 11"/>
          <p:cNvCxnSpPr/>
          <p:nvPr/>
        </p:nvCxnSpPr>
        <p:spPr>
          <a:xfrm>
            <a:off x="713893" y="1371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6764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695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365126"/>
            <a:ext cx="7600950" cy="1325563"/>
          </a:xfrm>
        </p:spPr>
        <p:txBody>
          <a:bodyPr/>
          <a:lstStyle/>
          <a:p>
            <a:r>
              <a:rPr lang="en-US" b="1" dirty="0"/>
              <a:t>Agenda</a:t>
            </a:r>
          </a:p>
        </p:txBody>
      </p:sp>
      <p:sp>
        <p:nvSpPr>
          <p:cNvPr id="2" name="Content Placeholder 1"/>
          <p:cNvSpPr>
            <a:spLocks noGrp="1"/>
          </p:cNvSpPr>
          <p:nvPr>
            <p:ph idx="1"/>
          </p:nvPr>
        </p:nvSpPr>
        <p:spPr>
          <a:xfrm>
            <a:off x="1009650" y="1966911"/>
            <a:ext cx="7296150" cy="4210051"/>
          </a:xfrm>
        </p:spPr>
        <p:txBody>
          <a:bodyPr>
            <a:normAutofit/>
          </a:bodyPr>
          <a:lstStyle/>
          <a:p>
            <a:r>
              <a:rPr lang="en-CA" dirty="0"/>
              <a:t>What’s unique about BPW?</a:t>
            </a:r>
          </a:p>
          <a:p>
            <a:r>
              <a:rPr lang="en-CA" dirty="0"/>
              <a:t>What is a resolution?</a:t>
            </a:r>
          </a:p>
          <a:p>
            <a:r>
              <a:rPr lang="en-CA" dirty="0"/>
              <a:t>How do resolutions shape policy?</a:t>
            </a:r>
          </a:p>
          <a:p>
            <a:r>
              <a:rPr lang="en-US" dirty="0"/>
              <a:t>Do resolutions </a:t>
            </a:r>
            <a:r>
              <a:rPr lang="en-US" dirty="0" err="1"/>
              <a:t>maKe</a:t>
            </a:r>
            <a:r>
              <a:rPr lang="en-US" dirty="0"/>
              <a:t> a difference?</a:t>
            </a:r>
          </a:p>
          <a:p>
            <a:pPr lvl="1"/>
            <a:r>
              <a:rPr lang="en-US" sz="2000" dirty="0"/>
              <a:t>Examples</a:t>
            </a:r>
          </a:p>
          <a:p>
            <a:r>
              <a:rPr lang="en-US" dirty="0"/>
              <a:t>Key Components of a Resolution</a:t>
            </a:r>
          </a:p>
          <a:p>
            <a:pPr marL="285750" indent="-285750">
              <a:buFont typeface="Arial" panose="020B0604020202020204" pitchFamily="34" charset="0"/>
              <a:buChar char="•"/>
            </a:pPr>
            <a:r>
              <a:rPr lang="en-US" dirty="0"/>
              <a:t>Key Dates and Pathway</a:t>
            </a:r>
          </a:p>
          <a:p>
            <a:pPr marL="285750" indent="-285750"/>
            <a:r>
              <a:rPr lang="en-US" dirty="0"/>
              <a:t>Your Role as a Submitter</a:t>
            </a:r>
          </a:p>
          <a:p>
            <a:pPr marL="285750" indent="-285750">
              <a:buFont typeface="Arial" panose="020B0604020202020204" pitchFamily="34" charset="0"/>
              <a:buChar char="•"/>
            </a:pPr>
            <a:r>
              <a:rPr lang="en-US" dirty="0"/>
              <a:t>Implementation Ideas</a:t>
            </a:r>
          </a:p>
          <a:p>
            <a:pPr marL="285750" indent="-285750">
              <a:buFont typeface="Arial" panose="020B0604020202020204" pitchFamily="34" charset="0"/>
              <a:buChar char="•"/>
            </a:pPr>
            <a:endParaRPr lang="en-US" dirty="0"/>
          </a:p>
        </p:txBody>
      </p:sp>
      <p:sp>
        <p:nvSpPr>
          <p:cNvPr id="3" name="Slide Number Placeholder 2"/>
          <p:cNvSpPr>
            <a:spLocks noGrp="1"/>
          </p:cNvSpPr>
          <p:nvPr>
            <p:ph type="sldNum" sz="quarter" idx="12"/>
          </p:nvPr>
        </p:nvSpPr>
        <p:spPr/>
        <p:txBody>
          <a:bodyPr/>
          <a:lstStyle/>
          <a:p>
            <a:fld id="{51558BE6-279A-4C2F-85A4-27AD4F08195A}" type="slidenum">
              <a:rPr lang="en-US" smtClean="0"/>
              <a:pPr/>
              <a:t>2</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83504"/>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6570274" y="83563"/>
            <a:ext cx="1221176" cy="784800"/>
          </a:xfrm>
          <a:prstGeom prst="rect">
            <a:avLst/>
          </a:prstGeom>
        </p:spPr>
      </p:pic>
      <p:cxnSp>
        <p:nvCxnSpPr>
          <p:cNvPr id="18" name="Straight Connector 17"/>
          <p:cNvCxnSpPr/>
          <p:nvPr/>
        </p:nvCxnSpPr>
        <p:spPr>
          <a:xfrm>
            <a:off x="838200" y="1752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38200" y="1592342"/>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38200" y="14478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621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60554" y="208041"/>
            <a:ext cx="6036538" cy="4351338"/>
          </a:xfrm>
        </p:spPr>
      </p:pic>
      <p:sp>
        <p:nvSpPr>
          <p:cNvPr id="4" name="Slide Number Placeholder 3"/>
          <p:cNvSpPr>
            <a:spLocks noGrp="1"/>
          </p:cNvSpPr>
          <p:nvPr>
            <p:ph type="sldNum" sz="quarter" idx="12"/>
          </p:nvPr>
        </p:nvSpPr>
        <p:spPr/>
        <p:txBody>
          <a:bodyPr/>
          <a:lstStyle/>
          <a:p>
            <a:fld id="{51558BE6-279A-4C2F-85A4-27AD4F08195A}" type="slidenum">
              <a:rPr lang="en-US" smtClean="0"/>
              <a:pPr/>
              <a:t>20</a:t>
            </a:fld>
            <a:endParaRPr lang="en-US" dirty="0"/>
          </a:p>
        </p:txBody>
      </p:sp>
      <p:pic>
        <p:nvPicPr>
          <p:cNvPr id="2" name="Picture 1"/>
          <p:cNvPicPr>
            <a:picLocks noChangeAspect="1"/>
          </p:cNvPicPr>
          <p:nvPr/>
        </p:nvPicPr>
        <p:blipFill>
          <a:blip r:embed="rId4"/>
          <a:stretch>
            <a:fillRect/>
          </a:stretch>
        </p:blipFill>
        <p:spPr>
          <a:xfrm>
            <a:off x="0" y="208041"/>
            <a:ext cx="1567689" cy="1011159"/>
          </a:xfrm>
          <a:prstGeom prst="rect">
            <a:avLst/>
          </a:prstGeom>
        </p:spPr>
      </p:pic>
      <p:pic>
        <p:nvPicPr>
          <p:cNvPr id="3" name="Picture 2"/>
          <p:cNvPicPr>
            <a:picLocks noChangeAspect="1"/>
          </p:cNvPicPr>
          <p:nvPr/>
        </p:nvPicPr>
        <p:blipFill>
          <a:blip r:embed="rId5"/>
          <a:stretch>
            <a:fillRect/>
          </a:stretch>
        </p:blipFill>
        <p:spPr>
          <a:xfrm>
            <a:off x="7597092" y="208041"/>
            <a:ext cx="1567689" cy="1011159"/>
          </a:xfrm>
          <a:prstGeom prst="rect">
            <a:avLst/>
          </a:prstGeom>
        </p:spPr>
      </p:pic>
      <p:sp>
        <p:nvSpPr>
          <p:cNvPr id="7" name="TextBox 6"/>
          <p:cNvSpPr txBox="1"/>
          <p:nvPr/>
        </p:nvSpPr>
        <p:spPr>
          <a:xfrm>
            <a:off x="381000" y="4532903"/>
            <a:ext cx="5828583" cy="923330"/>
          </a:xfrm>
          <a:prstGeom prst="rect">
            <a:avLst/>
          </a:prstGeom>
          <a:noFill/>
        </p:spPr>
        <p:txBody>
          <a:bodyPr wrap="none" rtlCol="0">
            <a:spAutoFit/>
          </a:bodyPr>
          <a:lstStyle/>
          <a:p>
            <a:r>
              <a:rPr lang="en-CA" dirty="0"/>
              <a:t>Are there resolution topic(s) clubs are working on currently?</a:t>
            </a:r>
          </a:p>
          <a:p>
            <a:endParaRPr lang="en-CA" dirty="0"/>
          </a:p>
          <a:p>
            <a:r>
              <a:rPr lang="en-CA" dirty="0"/>
              <a:t>Any other questions from the participants? </a:t>
            </a:r>
          </a:p>
        </p:txBody>
      </p:sp>
    </p:spTree>
    <p:extLst>
      <p:ext uri="{BB962C8B-B14F-4D97-AF65-F5344CB8AC3E}">
        <p14:creationId xmlns:p14="http://schemas.microsoft.com/office/powerpoint/2010/main" val="1489619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1558BE6-279A-4C2F-85A4-27AD4F08195A}" type="slidenum">
              <a:rPr lang="en-US" smtClean="0"/>
              <a:pPr/>
              <a:t>21</a:t>
            </a:fld>
            <a:endParaRPr lang="en-US" dirty="0"/>
          </a:p>
        </p:txBody>
      </p:sp>
      <p:sp>
        <p:nvSpPr>
          <p:cNvPr id="7" name="TextBox 6"/>
          <p:cNvSpPr txBox="1"/>
          <p:nvPr/>
        </p:nvSpPr>
        <p:spPr>
          <a:xfrm>
            <a:off x="2644133" y="525327"/>
            <a:ext cx="3630738" cy="923330"/>
          </a:xfrm>
          <a:prstGeom prst="rect">
            <a:avLst/>
          </a:prstGeom>
          <a:noFill/>
        </p:spPr>
        <p:txBody>
          <a:bodyPr wrap="none" rtlCol="0">
            <a:spAutoFit/>
          </a:bodyPr>
          <a:lstStyle/>
          <a:p>
            <a:pPr algn="ctr"/>
            <a:r>
              <a:rPr lang="en-US" sz="5400" b="1" dirty="0"/>
              <a:t>THANK YOU</a:t>
            </a:r>
          </a:p>
        </p:txBody>
      </p:sp>
      <p:sp>
        <p:nvSpPr>
          <p:cNvPr id="8" name="TextBox 7"/>
          <p:cNvSpPr txBox="1"/>
          <p:nvPr/>
        </p:nvSpPr>
        <p:spPr>
          <a:xfrm>
            <a:off x="914400" y="3129620"/>
            <a:ext cx="5086350" cy="2831544"/>
          </a:xfrm>
          <a:prstGeom prst="rect">
            <a:avLst/>
          </a:prstGeom>
          <a:noFill/>
        </p:spPr>
        <p:txBody>
          <a:bodyPr wrap="square" rtlCol="0">
            <a:spAutoFit/>
          </a:bodyPr>
          <a:lstStyle/>
          <a:p>
            <a:r>
              <a:rPr lang="en-US" sz="2000" b="1" dirty="0"/>
              <a:t>BPW Canada – Colleen </a:t>
            </a:r>
            <a:r>
              <a:rPr lang="en-US" sz="2000" b="1" dirty="0" err="1"/>
              <a:t>Babiuk-Ilkiw</a:t>
            </a:r>
            <a:endParaRPr lang="en-US" sz="2000" b="1" dirty="0"/>
          </a:p>
          <a:p>
            <a:r>
              <a:rPr lang="en-US" sz="2000" b="1" dirty="0">
                <a:hlinkClick r:id="rId2"/>
              </a:rPr>
              <a:t>resolutions@bpwcanada.com</a:t>
            </a:r>
            <a:endParaRPr lang="en-US" sz="2000" b="1" dirty="0"/>
          </a:p>
          <a:p>
            <a:r>
              <a:rPr lang="en-US" sz="2000" b="1" dirty="0"/>
              <a:t>780-970-1463</a:t>
            </a:r>
          </a:p>
          <a:p>
            <a:endParaRPr lang="en-US" sz="2000" b="1" dirty="0"/>
          </a:p>
          <a:p>
            <a:endParaRPr lang="en-US" sz="2000" b="1" dirty="0"/>
          </a:p>
          <a:p>
            <a:r>
              <a:rPr lang="en-US" sz="2000" b="1" dirty="0"/>
              <a:t>BPW Ontario –  Heather Ellis</a:t>
            </a:r>
            <a:endParaRPr lang="en-CA" sz="2000" b="1" dirty="0"/>
          </a:p>
          <a:p>
            <a:r>
              <a:rPr lang="en-CA" sz="2000" b="1" dirty="0">
                <a:hlinkClick r:id="rId3"/>
              </a:rPr>
              <a:t>resolutions@bpwontario.com</a:t>
            </a:r>
            <a:endParaRPr lang="en-CA" sz="2000" b="1" dirty="0"/>
          </a:p>
          <a:p>
            <a:r>
              <a:rPr lang="en-CA" sz="2000" b="1" dirty="0">
                <a:highlight>
                  <a:srgbClr val="FFFF00"/>
                </a:highlight>
              </a:rPr>
              <a:t>[Do you want to add your phone number?]</a:t>
            </a:r>
          </a:p>
          <a:p>
            <a:endParaRPr lang="en-US" dirty="0"/>
          </a:p>
        </p:txBody>
      </p:sp>
      <p:sp>
        <p:nvSpPr>
          <p:cNvPr id="3" name="AutoShape 4" descr="https://blu175.afx.ms/att/GetInline.aspx?messageid=547e7449-7ac3-11e5-94a8-b4b52f527f7e&amp;attindex=2&amp;cp=-1&amp;attdepth=2&amp;imgsrc=cid%3aFD33D287-8B9F-4C16-96E6-9290685104A2%40phub.net.cable.rogers.com&amp;cid=17c081885a5d9e15&amp;shared=1&amp;hm__login=maideyazar&amp;hm__domain=sympatico.ca&amp;ip=10.6.56.8&amp;d=d774&amp;mf=160&amp;hm__ts=Sun%2c%2025%20Oct%202015%2003%3a49%3a53%20GMT&amp;st=maideyazar%25sympatico.ca%407&amp;hm__ha=01_ccec870f2ef3bec2915db44a6ed1c76fc1e363891b3c44a543b7b09d3806b4f8&amp;oneredir=1"/>
          <p:cNvSpPr>
            <a:spLocks noChangeAspect="1" noChangeArrowheads="1"/>
          </p:cNvSpPr>
          <p:nvPr/>
        </p:nvSpPr>
        <p:spPr bwMode="auto">
          <a:xfrm>
            <a:off x="-31750" y="-136525"/>
            <a:ext cx="2981325" cy="19621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 name="Picture 1"/>
          <p:cNvPicPr>
            <a:picLocks noChangeAspect="1"/>
          </p:cNvPicPr>
          <p:nvPr/>
        </p:nvPicPr>
        <p:blipFill>
          <a:blip r:embed="rId4"/>
          <a:stretch>
            <a:fillRect/>
          </a:stretch>
        </p:blipFill>
        <p:spPr>
          <a:xfrm>
            <a:off x="5980155" y="3098728"/>
            <a:ext cx="1219306" cy="786452"/>
          </a:xfrm>
          <a:prstGeom prst="rect">
            <a:avLst/>
          </a:prstGeom>
        </p:spPr>
      </p:pic>
      <p:pic>
        <p:nvPicPr>
          <p:cNvPr id="9" name="Picture 8"/>
          <p:cNvPicPr>
            <a:picLocks noChangeAspect="1"/>
          </p:cNvPicPr>
          <p:nvPr/>
        </p:nvPicPr>
        <p:blipFill>
          <a:blip r:embed="rId5"/>
          <a:stretch>
            <a:fillRect/>
          </a:stretch>
        </p:blipFill>
        <p:spPr>
          <a:xfrm>
            <a:off x="5980155" y="4380560"/>
            <a:ext cx="1219306" cy="786452"/>
          </a:xfrm>
          <a:prstGeom prst="rect">
            <a:avLst/>
          </a:prstGeom>
        </p:spPr>
      </p:pic>
      <p:pic>
        <p:nvPicPr>
          <p:cNvPr id="13" name="Picture 12"/>
          <p:cNvPicPr>
            <a:picLocks noChangeAspect="1"/>
          </p:cNvPicPr>
          <p:nvPr/>
        </p:nvPicPr>
        <p:blipFill>
          <a:blip r:embed="rId6"/>
          <a:stretch>
            <a:fillRect/>
          </a:stretch>
        </p:blipFill>
        <p:spPr>
          <a:xfrm>
            <a:off x="703754" y="1463707"/>
            <a:ext cx="7846232" cy="384081"/>
          </a:xfrm>
          <a:prstGeom prst="rect">
            <a:avLst/>
          </a:prstGeom>
        </p:spPr>
      </p:pic>
    </p:spTree>
    <p:extLst>
      <p:ext uri="{BB962C8B-B14F-4D97-AF65-F5344CB8AC3E}">
        <p14:creationId xmlns:p14="http://schemas.microsoft.com/office/powerpoint/2010/main" val="2279336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365126"/>
            <a:ext cx="7600950" cy="1325563"/>
          </a:xfrm>
        </p:spPr>
        <p:txBody>
          <a:bodyPr/>
          <a:lstStyle/>
          <a:p>
            <a:r>
              <a:rPr lang="en-US" b="1" dirty="0"/>
              <a:t>What’s unique about BPW?</a:t>
            </a:r>
          </a:p>
        </p:txBody>
      </p:sp>
      <p:sp>
        <p:nvSpPr>
          <p:cNvPr id="2" name="Content Placeholder 1"/>
          <p:cNvSpPr>
            <a:spLocks noGrp="1"/>
          </p:cNvSpPr>
          <p:nvPr>
            <p:ph idx="1"/>
          </p:nvPr>
        </p:nvSpPr>
        <p:spPr>
          <a:xfrm>
            <a:off x="1009650" y="1966911"/>
            <a:ext cx="7296150" cy="4210051"/>
          </a:xfrm>
        </p:spPr>
        <p:txBody>
          <a:bodyPr>
            <a:normAutofit/>
          </a:bodyPr>
          <a:lstStyle/>
          <a:p>
            <a:pPr>
              <a:lnSpc>
                <a:spcPct val="150000"/>
              </a:lnSpc>
            </a:pPr>
            <a:r>
              <a:rPr lang="en-US" sz="2400" b="1" dirty="0"/>
              <a:t>Mandate</a:t>
            </a:r>
            <a:r>
              <a:rPr lang="en-US" sz="2400" dirty="0"/>
              <a:t>: BPW is an equality-seeking NGO working toward the improvement  of the economic, political, employment and social conditions for women</a:t>
            </a:r>
          </a:p>
          <a:p>
            <a:pPr>
              <a:lnSpc>
                <a:spcPct val="150000"/>
              </a:lnSpc>
            </a:pPr>
            <a:r>
              <a:rPr lang="en-US" sz="2400" dirty="0">
                <a:solidFill>
                  <a:srgbClr val="231F20"/>
                </a:solidFill>
              </a:rPr>
              <a:t>Leadership, personal and career development, mentoring and advocacy</a:t>
            </a:r>
          </a:p>
          <a:p>
            <a:pPr>
              <a:lnSpc>
                <a:spcPct val="150000"/>
              </a:lnSpc>
            </a:pPr>
            <a:r>
              <a:rPr lang="en-US" sz="2400" dirty="0"/>
              <a:t>Officially founded in 1930. </a:t>
            </a:r>
            <a:r>
              <a:rPr lang="en-US" sz="2400" dirty="0">
                <a:hlinkClick r:id="rId3"/>
              </a:rPr>
              <a:t>www.bpwcanada.com</a:t>
            </a:r>
            <a:endParaRPr lang="en-US" sz="2400" dirty="0"/>
          </a:p>
          <a:p>
            <a:pPr marL="0" indent="0">
              <a:lnSpc>
                <a:spcPct val="150000"/>
              </a:lnSpc>
              <a:buNone/>
            </a:pPr>
            <a:endParaRPr lang="en-US" dirty="0"/>
          </a:p>
          <a:p>
            <a:pPr>
              <a:lnSpc>
                <a:spcPct val="150000"/>
              </a:lnSpc>
            </a:pPr>
            <a:endParaRPr lang="en-US" dirty="0"/>
          </a:p>
        </p:txBody>
      </p:sp>
      <p:sp>
        <p:nvSpPr>
          <p:cNvPr id="3" name="Slide Number Placeholder 2"/>
          <p:cNvSpPr>
            <a:spLocks noGrp="1"/>
          </p:cNvSpPr>
          <p:nvPr>
            <p:ph type="sldNum" sz="quarter" idx="12"/>
          </p:nvPr>
        </p:nvSpPr>
        <p:spPr/>
        <p:txBody>
          <a:bodyPr/>
          <a:lstStyle/>
          <a:p>
            <a:fld id="{51558BE6-279A-4C2F-85A4-27AD4F08195A}" type="slidenum">
              <a:rPr lang="en-US" smtClean="0"/>
              <a:pPr/>
              <a:t>3</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10500" y="83504"/>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6570274" y="83563"/>
            <a:ext cx="1221176" cy="784800"/>
          </a:xfrm>
          <a:prstGeom prst="rect">
            <a:avLst/>
          </a:prstGeom>
        </p:spPr>
      </p:pic>
      <p:cxnSp>
        <p:nvCxnSpPr>
          <p:cNvPr id="18" name="Straight Connector 17"/>
          <p:cNvCxnSpPr/>
          <p:nvPr/>
        </p:nvCxnSpPr>
        <p:spPr>
          <a:xfrm>
            <a:off x="838200" y="1752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38200" y="1592342"/>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38200" y="14478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6136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7677150" cy="1325563"/>
          </a:xfrm>
        </p:spPr>
        <p:txBody>
          <a:bodyPr/>
          <a:lstStyle/>
          <a:p>
            <a:r>
              <a:rPr lang="en-US" b="1" dirty="0"/>
              <a:t>What’s unique about BPW?</a:t>
            </a:r>
          </a:p>
        </p:txBody>
      </p:sp>
      <p:sp>
        <p:nvSpPr>
          <p:cNvPr id="2" name="Content Placeholder 1"/>
          <p:cNvSpPr>
            <a:spLocks noGrp="1"/>
          </p:cNvSpPr>
          <p:nvPr>
            <p:ph idx="1"/>
          </p:nvPr>
        </p:nvSpPr>
        <p:spPr>
          <a:xfrm>
            <a:off x="1009650" y="2133599"/>
            <a:ext cx="7296150" cy="4043363"/>
          </a:xfrm>
        </p:spPr>
        <p:txBody>
          <a:bodyPr>
            <a:normAutofit fontScale="85000" lnSpcReduction="10000"/>
          </a:bodyPr>
          <a:lstStyle/>
          <a:p>
            <a:pPr>
              <a:lnSpc>
                <a:spcPct val="160000"/>
              </a:lnSpc>
            </a:pPr>
            <a:r>
              <a:rPr lang="en-US" sz="2400" dirty="0"/>
              <a:t>Local clubs in community, provincial voice (e.g., Ontario), national voice (e.g., Briefs to Prime Minister’s office), International BPW (over 100 countries ).</a:t>
            </a:r>
          </a:p>
          <a:p>
            <a:pPr>
              <a:lnSpc>
                <a:spcPct val="160000"/>
              </a:lnSpc>
            </a:pPr>
            <a:r>
              <a:rPr lang="en-US" sz="2400" dirty="0"/>
              <a:t>Consultative Status with the United Nations Economic and Social Council (ECOSOC). Main event: Commission on the Status of Women every March.</a:t>
            </a:r>
          </a:p>
          <a:p>
            <a:pPr>
              <a:lnSpc>
                <a:spcPct val="160000"/>
              </a:lnSpc>
            </a:pPr>
            <a:r>
              <a:rPr lang="en-US" sz="2400" dirty="0"/>
              <a:t>SDG No 5: Achieve gender equality and empower all women and girls</a:t>
            </a:r>
          </a:p>
          <a:p>
            <a:pPr>
              <a:lnSpc>
                <a:spcPct val="150000"/>
              </a:lnSpc>
            </a:pPr>
            <a:endParaRPr lang="en-US" dirty="0"/>
          </a:p>
        </p:txBody>
      </p:sp>
      <p:sp>
        <p:nvSpPr>
          <p:cNvPr id="3" name="Slide Number Placeholder 2"/>
          <p:cNvSpPr>
            <a:spLocks noGrp="1"/>
          </p:cNvSpPr>
          <p:nvPr>
            <p:ph type="sldNum" sz="quarter" idx="12"/>
          </p:nvPr>
        </p:nvSpPr>
        <p:spPr/>
        <p:txBody>
          <a:bodyPr/>
          <a:lstStyle/>
          <a:p>
            <a:fld id="{51558BE6-279A-4C2F-85A4-27AD4F08195A}" type="slidenum">
              <a:rPr lang="en-US" smtClean="0"/>
              <a:pPr/>
              <a:t>4</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83504"/>
            <a:ext cx="1219200" cy="784859"/>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Straight Connector 13"/>
          <p:cNvCxnSpPr/>
          <p:nvPr/>
        </p:nvCxnSpPr>
        <p:spPr>
          <a:xfrm>
            <a:off x="838200" y="15240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4"/>
          <a:stretch>
            <a:fillRect/>
          </a:stretch>
        </p:blipFill>
        <p:spPr>
          <a:xfrm>
            <a:off x="6570274" y="83563"/>
            <a:ext cx="1221176" cy="784800"/>
          </a:xfrm>
          <a:prstGeom prst="rect">
            <a:avLst/>
          </a:prstGeom>
        </p:spPr>
      </p:pic>
      <p:cxnSp>
        <p:nvCxnSpPr>
          <p:cNvPr id="19" name="Straight Connector 18"/>
          <p:cNvCxnSpPr/>
          <p:nvPr/>
        </p:nvCxnSpPr>
        <p:spPr>
          <a:xfrm>
            <a:off x="838200" y="16764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38200" y="15240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2592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19150" y="439522"/>
            <a:ext cx="7677150" cy="1325563"/>
          </a:xfrm>
        </p:spPr>
        <p:txBody>
          <a:bodyPr/>
          <a:lstStyle/>
          <a:p>
            <a:r>
              <a:rPr lang="en-US" b="1" dirty="0"/>
              <a:t>What is a Resolution?</a:t>
            </a:r>
          </a:p>
        </p:txBody>
      </p:sp>
      <p:sp>
        <p:nvSpPr>
          <p:cNvPr id="2" name="Content Placeholder 1"/>
          <p:cNvSpPr>
            <a:spLocks noGrp="1"/>
          </p:cNvSpPr>
          <p:nvPr>
            <p:ph idx="1"/>
          </p:nvPr>
        </p:nvSpPr>
        <p:spPr>
          <a:xfrm>
            <a:off x="1009650" y="2121044"/>
            <a:ext cx="7296150" cy="4055918"/>
          </a:xfrm>
        </p:spPr>
        <p:txBody>
          <a:bodyPr>
            <a:normAutofit lnSpcReduction="10000"/>
          </a:bodyPr>
          <a:lstStyle/>
          <a:p>
            <a:pPr marL="171450" marR="0" lvl="0" indent="-171450" algn="l" defTabSz="685800" rtl="0" eaLnBrk="1" fontAlgn="auto" latinLnBrk="0" hangingPunct="1">
              <a:lnSpc>
                <a:spcPct val="100000"/>
              </a:lnSpc>
              <a:spcBef>
                <a:spcPts val="750"/>
              </a:spcBef>
              <a:spcAft>
                <a:spcPts val="0"/>
              </a:spcAft>
              <a:buClrTx/>
              <a:buSzTx/>
              <a:buFont typeface="Arial" panose="020B0604020202020204" pitchFamily="34" charset="0"/>
              <a:buChar char="•"/>
              <a:tabLst/>
              <a:defRPr/>
            </a:pPr>
            <a:r>
              <a:rPr kumimoji="0" lang="en-CA" sz="2000" b="1" i="0" u="none" strike="noStrike" kern="1200" cap="none" spc="0" normalizeH="0" baseline="0" noProof="0" dirty="0">
                <a:ln>
                  <a:noFill/>
                </a:ln>
                <a:solidFill>
                  <a:prstClr val="black"/>
                </a:solidFill>
                <a:effectLst/>
                <a:uLnTx/>
                <a:uFillTx/>
                <a:ea typeface="+mn-ea"/>
                <a:cs typeface="+mn-cs"/>
              </a:rPr>
              <a:t>“Language of government”</a:t>
            </a:r>
          </a:p>
          <a:p>
            <a:pPr marL="171450" marR="0" lvl="0" indent="-171450" algn="l" defTabSz="685800" rtl="0" eaLnBrk="1" fontAlgn="auto" latinLnBrk="0" hangingPunct="1">
              <a:lnSpc>
                <a:spcPct val="110000"/>
              </a:lnSpc>
              <a:spcBef>
                <a:spcPts val="750"/>
              </a:spcBef>
              <a:spcAft>
                <a:spcPts val="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ea typeface="+mn-ea"/>
                <a:cs typeface="+mn-cs"/>
              </a:rPr>
              <a:t>Approved resolutions may be found on the following databases:</a:t>
            </a:r>
            <a:endParaRPr lang="en-CA" sz="2000" dirty="0">
              <a:solidFill>
                <a:prstClr val="black"/>
              </a:solidFill>
            </a:endParaRPr>
          </a:p>
          <a:p>
            <a:pPr lvl="1">
              <a:lnSpc>
                <a:spcPct val="110000"/>
              </a:lnSpc>
              <a:spcBef>
                <a:spcPts val="750"/>
              </a:spcBef>
              <a:defRPr/>
            </a:pPr>
            <a:r>
              <a:rPr lang="en-CA" sz="2000" dirty="0">
                <a:solidFill>
                  <a:prstClr val="black"/>
                </a:solidFill>
              </a:rPr>
              <a:t>BPW Canada </a:t>
            </a:r>
            <a:r>
              <a:rPr lang="en-CA" sz="2000" dirty="0">
                <a:solidFill>
                  <a:prstClr val="black"/>
                </a:solidFill>
                <a:hlinkClick r:id="rId3"/>
              </a:rPr>
              <a:t>https://bpwcanada.com/advocacy/resolution-database.html</a:t>
            </a:r>
            <a:endParaRPr lang="en-CA" sz="2000" dirty="0">
              <a:solidFill>
                <a:prstClr val="black"/>
              </a:solidFill>
            </a:endParaRPr>
          </a:p>
          <a:p>
            <a:pPr lvl="1">
              <a:lnSpc>
                <a:spcPct val="110000"/>
              </a:lnSpc>
              <a:defRPr/>
            </a:pPr>
            <a:r>
              <a:rPr lang="en-CA" sz="2000" dirty="0">
                <a:solidFill>
                  <a:srgbClr val="000000"/>
                </a:solidFill>
                <a:effectLst/>
                <a:ea typeface="Times New Roman" panose="02020603050405020304" pitchFamily="18" charset="0"/>
              </a:rPr>
              <a:t>BPW Ontario </a:t>
            </a:r>
            <a:r>
              <a:rPr lang="en-CA" sz="2000" u="sng" dirty="0">
                <a:solidFill>
                  <a:srgbClr val="000000"/>
                </a:solidFill>
                <a:effectLst/>
                <a:ea typeface="Times New Roman" panose="02020603050405020304" pitchFamily="18" charset="0"/>
                <a:hlinkClick r:id="rId4"/>
              </a:rPr>
              <a:t>https://bpwontario.com/advocacy/resolution-database.html</a:t>
            </a:r>
            <a:endParaRPr lang="en-CA" sz="2000" dirty="0">
              <a:effectLst/>
              <a:ea typeface="Calibri" panose="020F0502020204030204" pitchFamily="34" charset="0"/>
            </a:endParaRPr>
          </a:p>
          <a:p>
            <a:pPr marL="171450" marR="0" lvl="0" indent="-171450" algn="l" defTabSz="685800" rtl="0" eaLnBrk="1" fontAlgn="auto" latinLnBrk="0" hangingPunct="1">
              <a:lnSpc>
                <a:spcPct val="110000"/>
              </a:lnSpc>
              <a:spcBef>
                <a:spcPts val="750"/>
              </a:spcBef>
              <a:spcAft>
                <a:spcPts val="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ea typeface="+mn-ea"/>
                <a:cs typeface="+mn-cs"/>
              </a:rPr>
              <a:t>The ideas for resolutions start at the club level; a grassroots approach</a:t>
            </a:r>
          </a:p>
          <a:p>
            <a:pPr marL="171450" marR="0" lvl="0" indent="-171450" algn="l" defTabSz="685800" rtl="0" eaLnBrk="1" fontAlgn="auto" latinLnBrk="0" hangingPunct="1">
              <a:lnSpc>
                <a:spcPct val="150000"/>
              </a:lnSpc>
              <a:spcBef>
                <a:spcPts val="750"/>
              </a:spcBef>
              <a:spcAft>
                <a:spcPts val="0"/>
              </a:spcAft>
              <a:buClrTx/>
              <a:buSzTx/>
              <a:buFont typeface="Arial" panose="020B0604020202020204" pitchFamily="34" charset="0"/>
              <a:buChar char="•"/>
              <a:tabLst/>
              <a:defRPr/>
            </a:pPr>
            <a:r>
              <a:rPr lang="en-CA" sz="2000" dirty="0">
                <a:solidFill>
                  <a:prstClr val="black"/>
                </a:solidFill>
              </a:rPr>
              <a:t>Example of Resolutions </a:t>
            </a:r>
            <a:r>
              <a:rPr lang="en-CA" sz="2000" dirty="0">
                <a:hlinkClick r:id="rId5"/>
              </a:rPr>
              <a:t>BPWCanada-BookofResolutionsCommendations-2021.pdf </a:t>
            </a:r>
            <a:endParaRPr kumimoji="0" lang="en-CA" sz="2000" b="0" i="0" u="none" strike="noStrike" kern="1200" cap="none" spc="0" normalizeH="0" baseline="0" noProof="0" dirty="0">
              <a:ln>
                <a:noFill/>
              </a:ln>
              <a:solidFill>
                <a:prstClr val="black"/>
              </a:solidFill>
              <a:effectLst/>
              <a:uLnTx/>
              <a:uFillTx/>
              <a:ea typeface="+mn-ea"/>
              <a:cs typeface="+mn-cs"/>
            </a:endParaRPr>
          </a:p>
          <a:p>
            <a:pPr marL="0" indent="0">
              <a:lnSpc>
                <a:spcPct val="150000"/>
              </a:lnSpc>
              <a:buNone/>
            </a:pPr>
            <a:endParaRPr lang="en-US" dirty="0"/>
          </a:p>
          <a:p>
            <a:pPr>
              <a:lnSpc>
                <a:spcPct val="150000"/>
              </a:lnSpc>
            </a:pPr>
            <a:endParaRPr lang="en-US" dirty="0"/>
          </a:p>
        </p:txBody>
      </p:sp>
      <p:sp>
        <p:nvSpPr>
          <p:cNvPr id="3" name="Slide Number Placeholder 2"/>
          <p:cNvSpPr>
            <a:spLocks noGrp="1"/>
          </p:cNvSpPr>
          <p:nvPr>
            <p:ph type="sldNum" sz="quarter" idx="12"/>
          </p:nvPr>
        </p:nvSpPr>
        <p:spPr/>
        <p:txBody>
          <a:bodyPr/>
          <a:lstStyle/>
          <a:p>
            <a:fld id="{51558BE6-279A-4C2F-85A4-27AD4F08195A}" type="slidenum">
              <a:rPr lang="en-US" smtClean="0"/>
              <a:pPr/>
              <a:t>5</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10500" y="83504"/>
            <a:ext cx="1219200" cy="784859"/>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Straight Connector 13"/>
          <p:cNvCxnSpPr/>
          <p:nvPr/>
        </p:nvCxnSpPr>
        <p:spPr>
          <a:xfrm>
            <a:off x="838200" y="15240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7"/>
          <a:stretch>
            <a:fillRect/>
          </a:stretch>
        </p:blipFill>
        <p:spPr>
          <a:xfrm>
            <a:off x="6570274" y="83563"/>
            <a:ext cx="1221176" cy="784800"/>
          </a:xfrm>
          <a:prstGeom prst="rect">
            <a:avLst/>
          </a:prstGeom>
        </p:spPr>
      </p:pic>
      <p:cxnSp>
        <p:nvCxnSpPr>
          <p:cNvPr id="18" name="Straight Connector 17"/>
          <p:cNvCxnSpPr/>
          <p:nvPr/>
        </p:nvCxnSpPr>
        <p:spPr>
          <a:xfrm>
            <a:off x="838200" y="18288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38200" y="16764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38200" y="15240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9366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81037"/>
            <a:ext cx="7677150" cy="1009652"/>
          </a:xfrm>
        </p:spPr>
        <p:txBody>
          <a:bodyPr>
            <a:normAutofit/>
          </a:bodyPr>
          <a:lstStyle/>
          <a:p>
            <a:r>
              <a:rPr lang="en-US" sz="2800" b="1" dirty="0">
                <a:latin typeface="+mn-lt"/>
              </a:rPr>
              <a:t>How do Resolutions Shape Policy?</a:t>
            </a:r>
          </a:p>
        </p:txBody>
      </p:sp>
      <p:sp>
        <p:nvSpPr>
          <p:cNvPr id="2" name="Content Placeholder 1"/>
          <p:cNvSpPr>
            <a:spLocks noGrp="1"/>
          </p:cNvSpPr>
          <p:nvPr>
            <p:ph idx="1"/>
          </p:nvPr>
        </p:nvSpPr>
        <p:spPr>
          <a:xfrm>
            <a:off x="1009650" y="2288163"/>
            <a:ext cx="7296150" cy="3888799"/>
          </a:xfrm>
        </p:spPr>
        <p:txBody>
          <a:bodyPr>
            <a:noAutofit/>
          </a:bodyPr>
          <a:lstStyle/>
          <a:p>
            <a:pPr marL="647700" indent="-342900">
              <a:lnSpc>
                <a:spcPct val="100000"/>
              </a:lnSpc>
              <a:spcBef>
                <a:spcPts val="0"/>
              </a:spcBef>
              <a:buSzPts val="2100"/>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Canadian democratic government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elected members are our vehicle to represent the concerns of their constituents/civil society and making decisions about laws and policy. </a:t>
            </a:r>
          </a:p>
          <a:p>
            <a:pPr marL="304800" indent="0">
              <a:lnSpc>
                <a:spcPct val="100000"/>
              </a:lnSpc>
              <a:spcBef>
                <a:spcPts val="0"/>
              </a:spcBef>
              <a:buSzPts val="2100"/>
              <a:buNone/>
            </a:pPr>
            <a:endParaRPr lang="en-US" sz="1800" dirty="0"/>
          </a:p>
          <a:p>
            <a:pPr marL="647700" indent="-342900">
              <a:lnSpc>
                <a:spcPct val="100000"/>
              </a:lnSpc>
              <a:spcBef>
                <a:spcPts val="0"/>
              </a:spcBef>
              <a:buSzPts val="2100"/>
            </a:pPr>
            <a:r>
              <a:rPr lang="en-US" sz="1800" dirty="0"/>
              <a:t>Resolutions approved at AGM are summarized in a Brief</a:t>
            </a:r>
          </a:p>
          <a:p>
            <a:pPr marL="647700" lvl="1" indent="0">
              <a:lnSpc>
                <a:spcPct val="100000"/>
              </a:lnSpc>
              <a:spcBef>
                <a:spcPts val="0"/>
              </a:spcBef>
              <a:buSzPts val="2100"/>
              <a:buNone/>
            </a:pPr>
            <a:r>
              <a:rPr lang="en-US" b="1" dirty="0"/>
              <a:t>BPW Canada Briefs </a:t>
            </a:r>
            <a:r>
              <a:rPr lang="en-US" dirty="0"/>
              <a:t>sent to PMO, ministers and opposition</a:t>
            </a:r>
          </a:p>
          <a:p>
            <a:pPr marL="647700" lvl="1" indent="0">
              <a:lnSpc>
                <a:spcPct val="100000"/>
              </a:lnSpc>
              <a:spcBef>
                <a:spcPts val="0"/>
              </a:spcBef>
              <a:buSzPts val="2100"/>
              <a:buNone/>
            </a:pPr>
            <a:r>
              <a:rPr lang="en-US" b="1" dirty="0"/>
              <a:t>BPW Ontario Briefs </a:t>
            </a:r>
            <a:r>
              <a:rPr lang="en-US" dirty="0"/>
              <a:t>sent to premier, ministers and opposition</a:t>
            </a:r>
          </a:p>
          <a:p>
            <a:pPr marL="647700" lvl="1" indent="0">
              <a:lnSpc>
                <a:spcPct val="100000"/>
              </a:lnSpc>
              <a:spcBef>
                <a:spcPts val="0"/>
              </a:spcBef>
              <a:buSzPts val="2100"/>
              <a:buNone/>
            </a:pPr>
            <a:endParaRPr lang="en-US" dirty="0"/>
          </a:p>
          <a:p>
            <a:pPr marL="590550" indent="-285750">
              <a:lnSpc>
                <a:spcPct val="100000"/>
              </a:lnSpc>
              <a:spcBef>
                <a:spcPts val="0"/>
              </a:spcBef>
              <a:buSzPts val="2100"/>
            </a:pPr>
            <a:r>
              <a:rPr lang="en-US" sz="1800" dirty="0"/>
              <a:t>Briefs can be used by any BPW member</a:t>
            </a:r>
          </a:p>
          <a:p>
            <a:pPr marL="647700" lvl="1" indent="0">
              <a:lnSpc>
                <a:spcPct val="100000"/>
              </a:lnSpc>
              <a:spcBef>
                <a:spcPts val="0"/>
              </a:spcBef>
              <a:buSzPts val="2100"/>
              <a:buNone/>
            </a:pPr>
            <a:endParaRPr lang="en-US" dirty="0"/>
          </a:p>
          <a:p>
            <a:pPr marL="0" indent="0">
              <a:lnSpc>
                <a:spcPct val="100000"/>
              </a:lnSpc>
              <a:buNone/>
            </a:pPr>
            <a:r>
              <a:rPr lang="en-US" sz="1800" dirty="0"/>
              <a:t>BPW Canada Briefs: </a:t>
            </a:r>
            <a:r>
              <a:rPr lang="en-US" sz="1800" dirty="0">
                <a:hlinkClick r:id="rId3"/>
              </a:rPr>
              <a:t>https://bpwcanada.com/advocacy/resolutionsbriefs.html</a:t>
            </a:r>
            <a:endParaRPr lang="en-US" sz="1800" dirty="0"/>
          </a:p>
          <a:p>
            <a:pPr marL="0" indent="0">
              <a:lnSpc>
                <a:spcPct val="100000"/>
              </a:lnSpc>
              <a:buNone/>
            </a:pPr>
            <a:r>
              <a:rPr lang="en-US" sz="1800" dirty="0"/>
              <a:t>BPW Ontario Briefs: </a:t>
            </a:r>
            <a:r>
              <a:rPr lang="en-US" sz="1800" dirty="0">
                <a:hlinkClick r:id="rId4"/>
              </a:rPr>
              <a:t>https://bpwontario.com/advocacy/briefs.html</a:t>
            </a:r>
            <a:endParaRPr lang="en-US" sz="1800" dirty="0"/>
          </a:p>
          <a:p>
            <a:pPr>
              <a:lnSpc>
                <a:spcPct val="100000"/>
              </a:lnSpc>
            </a:pPr>
            <a:endParaRPr lang="en-US" sz="1800" dirty="0"/>
          </a:p>
          <a:p>
            <a:pPr marL="0" indent="0">
              <a:lnSpc>
                <a:spcPct val="100000"/>
              </a:lnSpc>
              <a:buNone/>
            </a:pPr>
            <a:endParaRPr lang="en-CA" sz="1800" dirty="0"/>
          </a:p>
          <a:p>
            <a:pPr marL="0" indent="0">
              <a:lnSpc>
                <a:spcPct val="150000"/>
              </a:lnSpc>
              <a:buNone/>
            </a:pPr>
            <a:endParaRPr lang="en-US" dirty="0"/>
          </a:p>
          <a:p>
            <a:pPr>
              <a:lnSpc>
                <a:spcPct val="150000"/>
              </a:lnSpc>
            </a:pPr>
            <a:endParaRPr lang="en-US" dirty="0"/>
          </a:p>
        </p:txBody>
      </p:sp>
      <p:sp>
        <p:nvSpPr>
          <p:cNvPr id="3" name="Slide Number Placeholder 2"/>
          <p:cNvSpPr>
            <a:spLocks noGrp="1"/>
          </p:cNvSpPr>
          <p:nvPr>
            <p:ph type="sldNum" sz="quarter" idx="12"/>
          </p:nvPr>
        </p:nvSpPr>
        <p:spPr/>
        <p:txBody>
          <a:bodyPr/>
          <a:lstStyle/>
          <a:p>
            <a:endParaRPr lang="en-US" dirty="0"/>
          </a:p>
          <a:p>
            <a:fld id="{51558BE6-279A-4C2F-85A4-27AD4F08195A}" type="slidenum">
              <a:rPr lang="en-US" smtClean="0"/>
              <a:pPr/>
              <a:t>6</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10500" y="83504"/>
            <a:ext cx="1219200" cy="784859"/>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Straight Connector 13"/>
          <p:cNvCxnSpPr/>
          <p:nvPr/>
        </p:nvCxnSpPr>
        <p:spPr>
          <a:xfrm>
            <a:off x="838200" y="15240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6"/>
          <a:stretch>
            <a:fillRect/>
          </a:stretch>
        </p:blipFill>
        <p:spPr>
          <a:xfrm>
            <a:off x="6570274" y="83563"/>
            <a:ext cx="1221176" cy="784800"/>
          </a:xfrm>
          <a:prstGeom prst="rect">
            <a:avLst/>
          </a:prstGeom>
        </p:spPr>
      </p:pic>
      <p:cxnSp>
        <p:nvCxnSpPr>
          <p:cNvPr id="18" name="Straight Connector 17"/>
          <p:cNvCxnSpPr/>
          <p:nvPr/>
        </p:nvCxnSpPr>
        <p:spPr>
          <a:xfrm>
            <a:off x="838200" y="18288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38200" y="16764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38200" y="15240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8396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81007"/>
            <a:ext cx="7886700" cy="1219191"/>
          </a:xfrm>
        </p:spPr>
        <p:txBody>
          <a:bodyPr/>
          <a:lstStyle/>
          <a:p>
            <a:br>
              <a:rPr lang="en-US" b="1" dirty="0">
                <a:solidFill>
                  <a:srgbClr val="374A15"/>
                </a:solidFill>
              </a:rPr>
            </a:br>
            <a:r>
              <a:rPr lang="en-US" b="1" dirty="0">
                <a:solidFill>
                  <a:srgbClr val="374A15"/>
                </a:solidFill>
                <a:latin typeface="+mn-lt"/>
              </a:rPr>
              <a:t>Do resolutions make a difference?</a:t>
            </a:r>
            <a:endParaRPr lang="en-US" b="1" dirty="0">
              <a:latin typeface="+mn-lt"/>
            </a:endParaRPr>
          </a:p>
        </p:txBody>
      </p:sp>
      <p:sp>
        <p:nvSpPr>
          <p:cNvPr id="3" name="Content Placeholder 2"/>
          <p:cNvSpPr>
            <a:spLocks noGrp="1"/>
          </p:cNvSpPr>
          <p:nvPr>
            <p:ph idx="1"/>
          </p:nvPr>
        </p:nvSpPr>
        <p:spPr>
          <a:xfrm>
            <a:off x="628650" y="2227686"/>
            <a:ext cx="7886700" cy="4351338"/>
          </a:xfrm>
        </p:spPr>
        <p:txBody>
          <a:bodyPr>
            <a:normAutofit/>
          </a:bodyPr>
          <a:lstStyle/>
          <a:p>
            <a:r>
              <a:rPr lang="en-US" sz="2000" dirty="0">
                <a:latin typeface="+mn-lt"/>
              </a:rPr>
              <a:t>Resolution: National Subsidized Child Care (2021)</a:t>
            </a:r>
          </a:p>
          <a:p>
            <a:endParaRPr lang="en-US" sz="2000" dirty="0">
              <a:latin typeface="+mn-lt"/>
            </a:endParaRPr>
          </a:p>
          <a:p>
            <a:r>
              <a:rPr lang="en-US" sz="2000" dirty="0">
                <a:latin typeface="+mn-lt"/>
              </a:rPr>
              <a:t>Judicial Accountability through Sexual Assault Law Training (2020)</a:t>
            </a:r>
          </a:p>
          <a:p>
            <a:pPr>
              <a:lnSpc>
                <a:spcPct val="100000"/>
              </a:lnSpc>
            </a:pPr>
            <a:endParaRPr lang="en-US" dirty="0"/>
          </a:p>
          <a:p>
            <a:pPr marL="0" indent="0">
              <a:lnSpc>
                <a:spcPct val="100000"/>
              </a:lnSpc>
              <a:buNone/>
            </a:pPr>
            <a:r>
              <a:rPr lang="en-US" sz="2000" dirty="0">
                <a:latin typeface="+mn-lt"/>
              </a:rPr>
              <a:t>No two resolutions are the same. Implementation strategies stylized accordingly.</a:t>
            </a:r>
          </a:p>
          <a:p>
            <a:pPr>
              <a:lnSpc>
                <a:spcPct val="100000"/>
              </a:lnSpc>
            </a:pPr>
            <a:endParaRPr lang="en-US" dirty="0"/>
          </a:p>
        </p:txBody>
      </p:sp>
      <p:sp>
        <p:nvSpPr>
          <p:cNvPr id="4" name="Slide Number Placeholder 3"/>
          <p:cNvSpPr>
            <a:spLocks noGrp="1"/>
          </p:cNvSpPr>
          <p:nvPr>
            <p:ph type="sldNum" sz="quarter" idx="12"/>
          </p:nvPr>
        </p:nvSpPr>
        <p:spPr/>
        <p:txBody>
          <a:bodyPr/>
          <a:lstStyle/>
          <a:p>
            <a:fld id="{51558BE6-279A-4C2F-85A4-27AD4F08195A}" type="slidenum">
              <a:rPr lang="en-US" smtClean="0"/>
              <a:pPr/>
              <a:t>7</a:t>
            </a:fld>
            <a:endParaRPr lang="en-US" dirty="0"/>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77657" y="28984"/>
            <a:ext cx="1219200" cy="96161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a:off x="6646281" y="33862"/>
            <a:ext cx="1219306" cy="956731"/>
          </a:xfrm>
          <a:prstGeom prst="rect">
            <a:avLst/>
          </a:prstGeom>
        </p:spPr>
      </p:pic>
      <p:cxnSp>
        <p:nvCxnSpPr>
          <p:cNvPr id="12" name="Straight Connector 11"/>
          <p:cNvCxnSpPr/>
          <p:nvPr/>
        </p:nvCxnSpPr>
        <p:spPr>
          <a:xfrm>
            <a:off x="713893" y="15240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8288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6764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5240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6005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57200"/>
            <a:ext cx="7886700" cy="1233489"/>
          </a:xfrm>
        </p:spPr>
        <p:txBody>
          <a:bodyPr>
            <a:normAutofit/>
          </a:bodyPr>
          <a:lstStyle/>
          <a:p>
            <a:r>
              <a:rPr lang="en-US" sz="2800" b="1" dirty="0">
                <a:latin typeface="+mn-lt"/>
              </a:rPr>
              <a:t>Resolution Example #1:</a:t>
            </a:r>
            <a:br>
              <a:rPr lang="en-US" sz="2800" b="1" dirty="0">
                <a:latin typeface="+mn-lt"/>
              </a:rPr>
            </a:br>
            <a:r>
              <a:rPr lang="en-US" sz="2800" b="1" dirty="0">
                <a:latin typeface="+mn-lt"/>
              </a:rPr>
              <a:t>National Subsidized Child Care </a:t>
            </a:r>
            <a:endParaRPr lang="en-US" sz="2800" b="1" dirty="0"/>
          </a:p>
        </p:txBody>
      </p:sp>
      <p:sp>
        <p:nvSpPr>
          <p:cNvPr id="3" name="Content Placeholder 2"/>
          <p:cNvSpPr>
            <a:spLocks noGrp="1"/>
          </p:cNvSpPr>
          <p:nvPr>
            <p:ph idx="1"/>
          </p:nvPr>
        </p:nvSpPr>
        <p:spPr>
          <a:xfrm>
            <a:off x="628650" y="2227686"/>
            <a:ext cx="7886700" cy="4351338"/>
          </a:xfrm>
        </p:spPr>
        <p:txBody>
          <a:bodyPr>
            <a:normAutofit/>
          </a:bodyPr>
          <a:lstStyle/>
          <a:p>
            <a:r>
              <a:rPr lang="en-CA" sz="2000" dirty="0"/>
              <a:t>1972 BPW passed resolution calling for national child care</a:t>
            </a:r>
          </a:p>
          <a:p>
            <a:r>
              <a:rPr lang="en-CA" sz="2000" dirty="0"/>
              <a:t>Since that time, over 10 related resolutions passed. </a:t>
            </a:r>
          </a:p>
          <a:p>
            <a:r>
              <a:rPr lang="en-CA" sz="2000" dirty="0"/>
              <a:t>COVID 19 pandemic highlights need for affordable childcare. </a:t>
            </a:r>
          </a:p>
          <a:p>
            <a:r>
              <a:rPr lang="en-CA" sz="2000" dirty="0"/>
              <a:t>Federal Budget in April 2021 committed $30B over 5 years for Early Learning and Child Care.  Next step: provincial-federal agreements.</a:t>
            </a:r>
          </a:p>
          <a:p>
            <a:r>
              <a:rPr lang="en-CA" sz="2000" dirty="0"/>
              <a:t>50% reduction in fees by end of 2022; $10/day by 2026; growth in number of spaces and growth in qualified workforce</a:t>
            </a:r>
          </a:p>
          <a:p>
            <a:r>
              <a:rPr lang="en-CA" sz="2000" dirty="0"/>
              <a:t>BPW collaborating with national advocacy agency Child Care Now</a:t>
            </a:r>
          </a:p>
          <a:p>
            <a:r>
              <a:rPr lang="en-CA" sz="2000" dirty="0"/>
              <a:t>Currently BPW members are working in the provinces that haven’t yet signed agreements</a:t>
            </a:r>
          </a:p>
          <a:p>
            <a:pPr>
              <a:lnSpc>
                <a:spcPct val="100000"/>
              </a:lnSpc>
            </a:pPr>
            <a:endParaRPr lang="en-US" dirty="0"/>
          </a:p>
        </p:txBody>
      </p:sp>
      <p:sp>
        <p:nvSpPr>
          <p:cNvPr id="4" name="Slide Number Placeholder 3"/>
          <p:cNvSpPr>
            <a:spLocks noGrp="1"/>
          </p:cNvSpPr>
          <p:nvPr>
            <p:ph type="sldNum" sz="quarter" idx="12"/>
          </p:nvPr>
        </p:nvSpPr>
        <p:spPr/>
        <p:txBody>
          <a:bodyPr/>
          <a:lstStyle/>
          <a:p>
            <a:fld id="{51558BE6-279A-4C2F-85A4-27AD4F08195A}" type="slidenum">
              <a:rPr lang="en-US" smtClean="0"/>
              <a:pPr/>
              <a:t>8</a:t>
            </a:fld>
            <a:endParaRPr lang="en-US" dirty="0"/>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7657" y="28984"/>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6646281" y="33863"/>
            <a:ext cx="1219306" cy="786452"/>
          </a:xfrm>
          <a:prstGeom prst="rect">
            <a:avLst/>
          </a:prstGeom>
        </p:spPr>
      </p:pic>
      <p:cxnSp>
        <p:nvCxnSpPr>
          <p:cNvPr id="12" name="Straight Connector 11"/>
          <p:cNvCxnSpPr/>
          <p:nvPr/>
        </p:nvCxnSpPr>
        <p:spPr>
          <a:xfrm>
            <a:off x="713893" y="15240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8288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6764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5240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3823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893" y="381010"/>
            <a:ext cx="8239607" cy="1494500"/>
          </a:xfrm>
        </p:spPr>
        <p:txBody>
          <a:bodyPr>
            <a:normAutofit fontScale="90000"/>
          </a:bodyPr>
          <a:lstStyle/>
          <a:p>
            <a:r>
              <a:rPr lang="en-US" sz="2700" b="1" dirty="0">
                <a:latin typeface="+mn-lt"/>
              </a:rPr>
              <a:t>Resolution Example #2:</a:t>
            </a:r>
            <a:br>
              <a:rPr lang="en-US" sz="2700" b="1" dirty="0">
                <a:latin typeface="+mn-lt"/>
              </a:rPr>
            </a:br>
            <a:r>
              <a:rPr lang="en-US" sz="2700" b="1" dirty="0">
                <a:latin typeface="+mn-lt"/>
              </a:rPr>
              <a:t>Judicial Accountability through Sexual </a:t>
            </a:r>
            <a:br>
              <a:rPr lang="en-US" sz="2700" b="1" dirty="0">
                <a:latin typeface="+mn-lt"/>
              </a:rPr>
            </a:br>
            <a:r>
              <a:rPr lang="en-US" sz="2700" b="1" dirty="0">
                <a:latin typeface="+mn-lt"/>
              </a:rPr>
              <a:t>Assault Law Training</a:t>
            </a:r>
            <a:br>
              <a:rPr lang="en-US" sz="2600" dirty="0">
                <a:latin typeface="+mn-lt"/>
              </a:rPr>
            </a:br>
            <a:endParaRPr lang="en-US" sz="2600" dirty="0"/>
          </a:p>
        </p:txBody>
      </p:sp>
      <p:sp>
        <p:nvSpPr>
          <p:cNvPr id="3" name="Content Placeholder 2"/>
          <p:cNvSpPr>
            <a:spLocks noGrp="1"/>
          </p:cNvSpPr>
          <p:nvPr>
            <p:ph idx="1"/>
          </p:nvPr>
        </p:nvSpPr>
        <p:spPr>
          <a:xfrm>
            <a:off x="628650" y="2227686"/>
            <a:ext cx="7886700" cy="4351338"/>
          </a:xfrm>
        </p:spPr>
        <p:txBody>
          <a:bodyPr>
            <a:normAutofit/>
          </a:bodyPr>
          <a:lstStyle/>
          <a:p>
            <a:r>
              <a:rPr lang="en-CA" sz="2000" dirty="0"/>
              <a:t>February 2017  - MP Rona Ambrose introduces Bill 337 as a private member’s bill - mandating judges to undergo training in sexual assault law </a:t>
            </a:r>
          </a:p>
          <a:p>
            <a:r>
              <a:rPr lang="en-CA" sz="2000" dirty="0"/>
              <a:t>Issue: 95% of women who are sexually assaulted remain silent.  No confidence in courts.</a:t>
            </a:r>
          </a:p>
          <a:p>
            <a:r>
              <a:rPr lang="en-CA" sz="2000" dirty="0"/>
              <a:t>Re-introduced as Bill C-5 but failed to pass Senate (June 2019)</a:t>
            </a:r>
          </a:p>
          <a:p>
            <a:pPr>
              <a:spcAft>
                <a:spcPts val="300"/>
              </a:spcAft>
            </a:pPr>
            <a:r>
              <a:rPr lang="en-CA" sz="2000" dirty="0"/>
              <a:t>October 2020: North Toronto BPW submits resolution urging government to re</a:t>
            </a:r>
            <a:r>
              <a:rPr lang="en-CA" sz="2000" dirty="0">
                <a:effectLst/>
                <a:ea typeface="Calibri" panose="020F0502020204030204" pitchFamily="34" charset="0"/>
                <a:cs typeface="Times New Roman" panose="02020603050405020304" pitchFamily="18" charset="0"/>
              </a:rPr>
              <a:t>-introduce the content of the former </a:t>
            </a:r>
            <a:r>
              <a:rPr lang="en-CA" sz="2000" i="1" dirty="0">
                <a:effectLst/>
                <a:ea typeface="Calibri" panose="020F0502020204030204" pitchFamily="34" charset="0"/>
                <a:cs typeface="Times New Roman" panose="02020603050405020304" pitchFamily="18" charset="0"/>
              </a:rPr>
              <a:t>Bill C-5 – passed at BPW AGM.</a:t>
            </a:r>
            <a:endParaRPr lang="en-CA" sz="2000" dirty="0">
              <a:highlight>
                <a:srgbClr val="FFFF00"/>
              </a:highlight>
            </a:endParaRPr>
          </a:p>
          <a:p>
            <a:r>
              <a:rPr lang="en-CA" sz="2000" dirty="0"/>
              <a:t>BPW Brief shared with Prime Minister and named ministers, but when it passed in the House of Commons, BPW re-directed focus on Senators </a:t>
            </a:r>
          </a:p>
          <a:p>
            <a:r>
              <a:rPr lang="en-CA" sz="2000" dirty="0"/>
              <a:t>May 6, 2021:  Bill C-3 “An Act to Amend the Judges Act and Criminal Code” passed in Senate</a:t>
            </a:r>
            <a:r>
              <a:rPr lang="en-CA" sz="1800" dirty="0"/>
              <a:t>.</a:t>
            </a:r>
          </a:p>
        </p:txBody>
      </p:sp>
      <p:sp>
        <p:nvSpPr>
          <p:cNvPr id="4" name="Slide Number Placeholder 3"/>
          <p:cNvSpPr>
            <a:spLocks noGrp="1"/>
          </p:cNvSpPr>
          <p:nvPr>
            <p:ph type="sldNum" sz="quarter" idx="12"/>
          </p:nvPr>
        </p:nvSpPr>
        <p:spPr/>
        <p:txBody>
          <a:bodyPr/>
          <a:lstStyle/>
          <a:p>
            <a:fld id="{51558BE6-279A-4C2F-85A4-27AD4F08195A}" type="slidenum">
              <a:rPr lang="en-US" smtClean="0"/>
              <a:pPr/>
              <a:t>9</a:t>
            </a:fld>
            <a:endParaRPr lang="en-US" dirty="0"/>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7657" y="33863"/>
            <a:ext cx="1219200" cy="77998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6646281" y="33863"/>
            <a:ext cx="1219306" cy="786452"/>
          </a:xfrm>
          <a:prstGeom prst="rect">
            <a:avLst/>
          </a:prstGeom>
        </p:spPr>
      </p:pic>
      <p:cxnSp>
        <p:nvCxnSpPr>
          <p:cNvPr id="12" name="Straight Connector 11"/>
          <p:cNvCxnSpPr/>
          <p:nvPr/>
        </p:nvCxnSpPr>
        <p:spPr>
          <a:xfrm>
            <a:off x="713893" y="15240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8288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6764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5240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5361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58800</TotalTime>
  <Words>2816</Words>
  <Application>Microsoft Office PowerPoint</Application>
  <PresentationFormat>On-screen Show (4:3)</PresentationFormat>
  <Paragraphs>290</Paragraphs>
  <Slides>21</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Open Sans</vt:lpstr>
      <vt:lpstr>Roboto</vt:lpstr>
      <vt:lpstr>Office Theme</vt:lpstr>
      <vt:lpstr>Advocacy and Resolutions Women Working for Women</vt:lpstr>
      <vt:lpstr>Agenda</vt:lpstr>
      <vt:lpstr>What’s unique about BPW?</vt:lpstr>
      <vt:lpstr>What’s unique about BPW?</vt:lpstr>
      <vt:lpstr>What is a Resolution?</vt:lpstr>
      <vt:lpstr>How do Resolutions Shape Policy?</vt:lpstr>
      <vt:lpstr> Do resolutions make a difference?</vt:lpstr>
      <vt:lpstr>Resolution Example #1: National Subsidized Child Care </vt:lpstr>
      <vt:lpstr>Resolution Example #2: Judicial Accountability through Sexual  Assault Law Training </vt:lpstr>
      <vt:lpstr>Key Components of a Resolution</vt:lpstr>
      <vt:lpstr>Resolution – First Page</vt:lpstr>
      <vt:lpstr>APA Style – Example of References</vt:lpstr>
      <vt:lpstr>Resolution – Second Page</vt:lpstr>
      <vt:lpstr>Other supports:</vt:lpstr>
      <vt:lpstr>Examples of BPW Resolutions</vt:lpstr>
      <vt:lpstr>Key Dates and Pathway</vt:lpstr>
      <vt:lpstr>Your role as a “submitter”</vt:lpstr>
      <vt:lpstr>IMPLEMENTATION STRATEGIES</vt:lpstr>
      <vt:lpstr>Resolution Ideas</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HNHB LHIN Strategic Health Integration Plan Proposal Presentation</dc:title>
  <dc:creator>owner</dc:creator>
  <cp:lastModifiedBy>colleen babiuk-ilkiw</cp:lastModifiedBy>
  <cp:revision>1079</cp:revision>
  <cp:lastPrinted>2022-12-01T23:47:58Z</cp:lastPrinted>
  <dcterms:created xsi:type="dcterms:W3CDTF">2012-01-26T13:03:26Z</dcterms:created>
  <dcterms:modified xsi:type="dcterms:W3CDTF">2023-10-30T02:54:23Z</dcterms:modified>
</cp:coreProperties>
</file>