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0" r:id="rId5"/>
    <p:sldId id="261" r:id="rId6"/>
    <p:sldId id="262"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A8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90" d="100"/>
          <a:sy n="90" d="100"/>
        </p:scale>
        <p:origin x="35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9F085-5D30-456C-9844-5E144F66ACF0}" type="datetimeFigureOut">
              <a:rPr lang="en-CA" smtClean="0"/>
              <a:t>2024-12-16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AAB70-DE5A-4E6E-9240-04F8F43A898E}" type="slidenum">
              <a:rPr lang="en-CA" smtClean="0"/>
              <a:t>‹#›</a:t>
            </a:fld>
            <a:endParaRPr lang="en-CA"/>
          </a:p>
        </p:txBody>
      </p:sp>
    </p:spTree>
    <p:extLst>
      <p:ext uri="{BB962C8B-B14F-4D97-AF65-F5344CB8AC3E}">
        <p14:creationId xmlns:p14="http://schemas.microsoft.com/office/powerpoint/2010/main" val="386069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April 12</a:t>
            </a:r>
            <a:r>
              <a:rPr lang="en-CA" baseline="30000" dirty="0"/>
              <a:t>th</a:t>
            </a:r>
            <a:r>
              <a:rPr lang="en-CA" dirty="0"/>
              <a:t> 1917 women gained the right to vote</a:t>
            </a:r>
          </a:p>
        </p:txBody>
      </p:sp>
      <p:sp>
        <p:nvSpPr>
          <p:cNvPr id="4" name="Slide Number Placeholder 3"/>
          <p:cNvSpPr>
            <a:spLocks noGrp="1"/>
          </p:cNvSpPr>
          <p:nvPr>
            <p:ph type="sldNum" sz="quarter" idx="5"/>
          </p:nvPr>
        </p:nvSpPr>
        <p:spPr/>
        <p:txBody>
          <a:bodyPr/>
          <a:lstStyle/>
          <a:p>
            <a:fld id="{45BAAB70-DE5A-4E6E-9240-04F8F43A898E}" type="slidenum">
              <a:rPr lang="en-CA" smtClean="0"/>
              <a:t>2</a:t>
            </a:fld>
            <a:endParaRPr lang="en-CA"/>
          </a:p>
        </p:txBody>
      </p:sp>
    </p:spTree>
    <p:extLst>
      <p:ext uri="{BB962C8B-B14F-4D97-AF65-F5344CB8AC3E}">
        <p14:creationId xmlns:p14="http://schemas.microsoft.com/office/powerpoint/2010/main" val="423859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71777D"/>
                </a:solidFill>
                <a:effectLst/>
                <a:latin typeface="Roboto" panose="02000000000000000000" pitchFamily="2" charset="0"/>
              </a:rPr>
              <a:t>Ontario became the fifth province to grant women the right to vote on 12 April 1917</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dirty="0">
              <a:solidFill>
                <a:srgbClr val="363431"/>
              </a:solidFill>
              <a:effectLst/>
              <a:latin typeface="Libre Baskerville" panose="020F0502020204030204" pitchFamily="2" charset="0"/>
            </a:endParaRPr>
          </a:p>
          <a:p>
            <a:pPr algn="l" fontAlgn="base"/>
            <a:r>
              <a:rPr lang="en-US" b="0" i="0" dirty="0">
                <a:solidFill>
                  <a:srgbClr val="363431"/>
                </a:solidFill>
                <a:effectLst/>
                <a:latin typeface="Libre Baskerville" panose="020F0502020204030204" pitchFamily="2" charset="0"/>
              </a:rPr>
              <a:t>The “Persons” </a:t>
            </a:r>
            <a:r>
              <a:rPr lang="en-US" b="0" i="0" dirty="0" err="1">
                <a:solidFill>
                  <a:srgbClr val="363431"/>
                </a:solidFill>
                <a:effectLst/>
                <a:latin typeface="Libre Baskerville" panose="020F0502020204030204" pitchFamily="2" charset="0"/>
              </a:rPr>
              <a:t>Casecame</a:t>
            </a:r>
            <a:r>
              <a:rPr lang="en-US" b="0" i="0" dirty="0">
                <a:solidFill>
                  <a:srgbClr val="363431"/>
                </a:solidFill>
                <a:effectLst/>
                <a:latin typeface="Libre Baskerville" panose="020F0502020204030204" pitchFamily="2" charset="0"/>
              </a:rPr>
              <a:t> about when five women’s rights activists in Alberta joined forces to challenge the interpretation of the </a:t>
            </a:r>
            <a:r>
              <a:rPr lang="en-US" b="0" i="1" dirty="0">
                <a:solidFill>
                  <a:srgbClr val="363431"/>
                </a:solidFill>
                <a:effectLst/>
                <a:latin typeface="inherit"/>
              </a:rPr>
              <a:t>British North America Act</a:t>
            </a:r>
            <a:r>
              <a:rPr lang="en-US" b="0" i="0" dirty="0">
                <a:solidFill>
                  <a:srgbClr val="363431"/>
                </a:solidFill>
                <a:effectLst/>
                <a:latin typeface="Libre Baskerville" panose="020F0502020204030204" pitchFamily="2" charset="0"/>
              </a:rPr>
              <a:t>, the 1867 law that had created and governed the Dominion of Canada. The </a:t>
            </a:r>
            <a:r>
              <a:rPr lang="en-US" b="0" i="1" dirty="0">
                <a:solidFill>
                  <a:srgbClr val="363431"/>
                </a:solidFill>
                <a:effectLst/>
                <a:latin typeface="inherit"/>
              </a:rPr>
              <a:t>BNA Act</a:t>
            </a:r>
            <a:r>
              <a:rPr lang="en-US" b="0" i="0" dirty="0">
                <a:solidFill>
                  <a:srgbClr val="363431"/>
                </a:solidFill>
                <a:effectLst/>
                <a:latin typeface="Libre Baskerville" panose="020F0502020204030204" pitchFamily="2" charset="0"/>
              </a:rPr>
              <a:t> stated that only “qualified persons” could be considered for a Senate position. Since only men had possessed legal rights in 1867, the phrase was interpreted as referring only to men; women were not considered “Persons” under the law.</a:t>
            </a:r>
          </a:p>
          <a:p>
            <a:pPr algn="l" fontAlgn="base"/>
            <a:r>
              <a:rPr lang="en-US" b="0" i="0" dirty="0">
                <a:solidFill>
                  <a:srgbClr val="363431"/>
                </a:solidFill>
                <a:effectLst/>
                <a:latin typeface="Libre Baskerville" panose="020F0502020204030204" pitchFamily="2" charset="0"/>
              </a:rPr>
              <a:t>The five activists later became known as the Famous Five: Emily Murphy, Irene </a:t>
            </a:r>
            <a:r>
              <a:rPr lang="en-US" b="0" i="0" dirty="0" err="1">
                <a:solidFill>
                  <a:srgbClr val="363431"/>
                </a:solidFill>
                <a:effectLst/>
                <a:latin typeface="Libre Baskerville" panose="020F0502020204030204" pitchFamily="2" charset="0"/>
              </a:rPr>
              <a:t>Parlby</a:t>
            </a:r>
            <a:r>
              <a:rPr lang="en-US" b="0" i="0" dirty="0">
                <a:solidFill>
                  <a:srgbClr val="363431"/>
                </a:solidFill>
                <a:effectLst/>
                <a:latin typeface="Libre Baskerville" panose="020F0502020204030204" pitchFamily="2" charset="0"/>
              </a:rPr>
              <a:t>, Nellie McClung, Louise McKinney, and Henrietta Muir Edwards. Each had worked in her own way to improve the lives of women and children. </a:t>
            </a:r>
          </a:p>
          <a:p>
            <a:endParaRPr lang="en-CA" dirty="0"/>
          </a:p>
        </p:txBody>
      </p:sp>
      <p:sp>
        <p:nvSpPr>
          <p:cNvPr id="4" name="Slide Number Placeholder 3"/>
          <p:cNvSpPr>
            <a:spLocks noGrp="1"/>
          </p:cNvSpPr>
          <p:nvPr>
            <p:ph type="sldNum" sz="quarter" idx="5"/>
          </p:nvPr>
        </p:nvSpPr>
        <p:spPr/>
        <p:txBody>
          <a:bodyPr/>
          <a:lstStyle/>
          <a:p>
            <a:fld id="{45BAAB70-DE5A-4E6E-9240-04F8F43A898E}" type="slidenum">
              <a:rPr lang="en-CA" smtClean="0"/>
              <a:t>4</a:t>
            </a:fld>
            <a:endParaRPr lang="en-CA"/>
          </a:p>
        </p:txBody>
      </p:sp>
    </p:spTree>
    <p:extLst>
      <p:ext uri="{BB962C8B-B14F-4D97-AF65-F5344CB8AC3E}">
        <p14:creationId xmlns:p14="http://schemas.microsoft.com/office/powerpoint/2010/main" val="376407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BAAB70-DE5A-4E6E-9240-04F8F43A898E}" type="slidenum">
              <a:rPr lang="en-CA" smtClean="0"/>
              <a:t>5</a:t>
            </a:fld>
            <a:endParaRPr lang="en-CA"/>
          </a:p>
        </p:txBody>
      </p:sp>
    </p:spTree>
    <p:extLst>
      <p:ext uri="{BB962C8B-B14F-4D97-AF65-F5344CB8AC3E}">
        <p14:creationId xmlns:p14="http://schemas.microsoft.com/office/powerpoint/2010/main" val="273976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D585-53FF-EC6C-C312-C62DDD15EF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8211C7C-987A-CD9F-842D-F712DA1E5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F9E4F74-B8F2-2439-AE2C-EC10D7E28792}"/>
              </a:ext>
            </a:extLst>
          </p:cNvPr>
          <p:cNvSpPr>
            <a:spLocks noGrp="1"/>
          </p:cNvSpPr>
          <p:nvPr>
            <p:ph type="dt" sz="half" idx="10"/>
          </p:nvPr>
        </p:nvSpPr>
        <p:spPr/>
        <p:txBody>
          <a:bodyPr/>
          <a:lstStyle/>
          <a:p>
            <a:fld id="{856CF5FD-C2E5-4005-8ECD-29770B5C6FED}" type="datetimeFigureOut">
              <a:rPr lang="en-CA" smtClean="0"/>
              <a:t>2024-12-16</a:t>
            </a:fld>
            <a:endParaRPr lang="en-CA"/>
          </a:p>
        </p:txBody>
      </p:sp>
      <p:sp>
        <p:nvSpPr>
          <p:cNvPr id="5" name="Footer Placeholder 4">
            <a:extLst>
              <a:ext uri="{FF2B5EF4-FFF2-40B4-BE49-F238E27FC236}">
                <a16:creationId xmlns:a16="http://schemas.microsoft.com/office/drawing/2014/main" id="{327AA4C7-4A2E-0407-E7DD-3667EF93E23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CA2199C-4B0F-0242-A9B6-A18556DE11C1}"/>
              </a:ext>
            </a:extLst>
          </p:cNvPr>
          <p:cNvSpPr>
            <a:spLocks noGrp="1"/>
          </p:cNvSpPr>
          <p:nvPr>
            <p:ph type="sldNum" sz="quarter" idx="12"/>
          </p:nvPr>
        </p:nvSpPr>
        <p:spPr/>
        <p:txBody>
          <a:bodyPr/>
          <a:lstStyle/>
          <a:p>
            <a:fld id="{66E175C6-3469-4D3F-A89C-9A055C3E794F}" type="slidenum">
              <a:rPr lang="en-CA" smtClean="0"/>
              <a:t>‹#›</a:t>
            </a:fld>
            <a:endParaRPr lang="en-CA"/>
          </a:p>
        </p:txBody>
      </p:sp>
    </p:spTree>
    <p:extLst>
      <p:ext uri="{BB962C8B-B14F-4D97-AF65-F5344CB8AC3E}">
        <p14:creationId xmlns:p14="http://schemas.microsoft.com/office/powerpoint/2010/main" val="2262448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C436-0DDE-AAAC-CFEA-0A1BA1EE448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AC9BE7-D740-44E2-E793-0E8454CE5E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D13CCB-AC8D-8E13-5B36-F18EEE2E128C}"/>
              </a:ext>
            </a:extLst>
          </p:cNvPr>
          <p:cNvSpPr>
            <a:spLocks noGrp="1"/>
          </p:cNvSpPr>
          <p:nvPr>
            <p:ph type="dt" sz="half" idx="10"/>
          </p:nvPr>
        </p:nvSpPr>
        <p:spPr/>
        <p:txBody>
          <a:bodyPr/>
          <a:lstStyle/>
          <a:p>
            <a:fld id="{856CF5FD-C2E5-4005-8ECD-29770B5C6FED}" type="datetimeFigureOut">
              <a:rPr lang="en-CA" smtClean="0"/>
              <a:t>2024-12-16</a:t>
            </a:fld>
            <a:endParaRPr lang="en-CA"/>
          </a:p>
        </p:txBody>
      </p:sp>
      <p:sp>
        <p:nvSpPr>
          <p:cNvPr id="5" name="Footer Placeholder 4">
            <a:extLst>
              <a:ext uri="{FF2B5EF4-FFF2-40B4-BE49-F238E27FC236}">
                <a16:creationId xmlns:a16="http://schemas.microsoft.com/office/drawing/2014/main" id="{6DD4A81F-2762-044B-4526-47BEA79DA4D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EF41A9-0ADE-E53F-3BC4-BE88E704A502}"/>
              </a:ext>
            </a:extLst>
          </p:cNvPr>
          <p:cNvSpPr>
            <a:spLocks noGrp="1"/>
          </p:cNvSpPr>
          <p:nvPr>
            <p:ph type="sldNum" sz="quarter" idx="12"/>
          </p:nvPr>
        </p:nvSpPr>
        <p:spPr/>
        <p:txBody>
          <a:bodyPr/>
          <a:lstStyle/>
          <a:p>
            <a:fld id="{66E175C6-3469-4D3F-A89C-9A055C3E794F}" type="slidenum">
              <a:rPr lang="en-CA" smtClean="0"/>
              <a:t>‹#›</a:t>
            </a:fld>
            <a:endParaRPr lang="en-CA"/>
          </a:p>
        </p:txBody>
      </p:sp>
    </p:spTree>
    <p:extLst>
      <p:ext uri="{BB962C8B-B14F-4D97-AF65-F5344CB8AC3E}">
        <p14:creationId xmlns:p14="http://schemas.microsoft.com/office/powerpoint/2010/main" val="250135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4C1684-9663-AB8C-9216-E8EF66BA65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3BFE0A3-2BA2-6040-2343-B9112DC93E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6F92EF2-2121-F2E1-EC46-C7182124DD77}"/>
              </a:ext>
            </a:extLst>
          </p:cNvPr>
          <p:cNvSpPr>
            <a:spLocks noGrp="1"/>
          </p:cNvSpPr>
          <p:nvPr>
            <p:ph type="dt" sz="half" idx="10"/>
          </p:nvPr>
        </p:nvSpPr>
        <p:spPr/>
        <p:txBody>
          <a:bodyPr/>
          <a:lstStyle/>
          <a:p>
            <a:fld id="{856CF5FD-C2E5-4005-8ECD-29770B5C6FED}" type="datetimeFigureOut">
              <a:rPr lang="en-CA" smtClean="0"/>
              <a:t>2024-12-16</a:t>
            </a:fld>
            <a:endParaRPr lang="en-CA"/>
          </a:p>
        </p:txBody>
      </p:sp>
      <p:sp>
        <p:nvSpPr>
          <p:cNvPr id="5" name="Footer Placeholder 4">
            <a:extLst>
              <a:ext uri="{FF2B5EF4-FFF2-40B4-BE49-F238E27FC236}">
                <a16:creationId xmlns:a16="http://schemas.microsoft.com/office/drawing/2014/main" id="{7133A504-73F8-DF3C-C9B1-8B886F636F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60627B9-FB7D-B708-5120-6CA42FB9CF72}"/>
              </a:ext>
            </a:extLst>
          </p:cNvPr>
          <p:cNvSpPr>
            <a:spLocks noGrp="1"/>
          </p:cNvSpPr>
          <p:nvPr>
            <p:ph type="sldNum" sz="quarter" idx="12"/>
          </p:nvPr>
        </p:nvSpPr>
        <p:spPr/>
        <p:txBody>
          <a:bodyPr/>
          <a:lstStyle/>
          <a:p>
            <a:fld id="{66E175C6-3469-4D3F-A89C-9A055C3E794F}" type="slidenum">
              <a:rPr lang="en-CA" smtClean="0"/>
              <a:t>‹#›</a:t>
            </a:fld>
            <a:endParaRPr lang="en-CA"/>
          </a:p>
        </p:txBody>
      </p:sp>
    </p:spTree>
    <p:extLst>
      <p:ext uri="{BB962C8B-B14F-4D97-AF65-F5344CB8AC3E}">
        <p14:creationId xmlns:p14="http://schemas.microsoft.com/office/powerpoint/2010/main" val="289269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F3E8-36E8-FDAE-3414-89975A5679C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FBE634C-5538-1F70-6632-ED317C7D20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B0475C-BF3D-727C-70E6-B67E55A6A963}"/>
              </a:ext>
            </a:extLst>
          </p:cNvPr>
          <p:cNvSpPr>
            <a:spLocks noGrp="1"/>
          </p:cNvSpPr>
          <p:nvPr>
            <p:ph type="dt" sz="half" idx="10"/>
          </p:nvPr>
        </p:nvSpPr>
        <p:spPr/>
        <p:txBody>
          <a:bodyPr/>
          <a:lstStyle/>
          <a:p>
            <a:fld id="{856CF5FD-C2E5-4005-8ECD-29770B5C6FED}" type="datetimeFigureOut">
              <a:rPr lang="en-CA" smtClean="0"/>
              <a:t>2024-12-16</a:t>
            </a:fld>
            <a:endParaRPr lang="en-CA"/>
          </a:p>
        </p:txBody>
      </p:sp>
      <p:sp>
        <p:nvSpPr>
          <p:cNvPr id="5" name="Footer Placeholder 4">
            <a:extLst>
              <a:ext uri="{FF2B5EF4-FFF2-40B4-BE49-F238E27FC236}">
                <a16:creationId xmlns:a16="http://schemas.microsoft.com/office/drawing/2014/main" id="{6BBE6B90-FAEF-620B-0615-7CAE398443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A84954-37E1-D836-9623-D3B1102B9ACB}"/>
              </a:ext>
            </a:extLst>
          </p:cNvPr>
          <p:cNvSpPr>
            <a:spLocks noGrp="1"/>
          </p:cNvSpPr>
          <p:nvPr>
            <p:ph type="sldNum" sz="quarter" idx="12"/>
          </p:nvPr>
        </p:nvSpPr>
        <p:spPr/>
        <p:txBody>
          <a:bodyPr/>
          <a:lstStyle/>
          <a:p>
            <a:fld id="{66E175C6-3469-4D3F-A89C-9A055C3E794F}" type="slidenum">
              <a:rPr lang="en-CA" smtClean="0"/>
              <a:t>‹#›</a:t>
            </a:fld>
            <a:endParaRPr lang="en-CA"/>
          </a:p>
        </p:txBody>
      </p:sp>
    </p:spTree>
    <p:extLst>
      <p:ext uri="{BB962C8B-B14F-4D97-AF65-F5344CB8AC3E}">
        <p14:creationId xmlns:p14="http://schemas.microsoft.com/office/powerpoint/2010/main" val="116226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5EF1-BD14-1C75-CA09-AE4059CD48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A919AFB-4266-A3B0-C3E2-6615938495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C8FA69-DC26-BB2D-DDA3-0159479FFFEC}"/>
              </a:ext>
            </a:extLst>
          </p:cNvPr>
          <p:cNvSpPr>
            <a:spLocks noGrp="1"/>
          </p:cNvSpPr>
          <p:nvPr>
            <p:ph type="dt" sz="half" idx="10"/>
          </p:nvPr>
        </p:nvSpPr>
        <p:spPr/>
        <p:txBody>
          <a:bodyPr/>
          <a:lstStyle/>
          <a:p>
            <a:fld id="{856CF5FD-C2E5-4005-8ECD-29770B5C6FED}" type="datetimeFigureOut">
              <a:rPr lang="en-CA" smtClean="0"/>
              <a:t>2024-12-16</a:t>
            </a:fld>
            <a:endParaRPr lang="en-CA"/>
          </a:p>
        </p:txBody>
      </p:sp>
      <p:sp>
        <p:nvSpPr>
          <p:cNvPr id="5" name="Footer Placeholder 4">
            <a:extLst>
              <a:ext uri="{FF2B5EF4-FFF2-40B4-BE49-F238E27FC236}">
                <a16:creationId xmlns:a16="http://schemas.microsoft.com/office/drawing/2014/main" id="{81F977D1-8BB4-CDF0-D106-3E3CEBAC805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93313C-7062-218E-E100-1628EB4C8CDC}"/>
              </a:ext>
            </a:extLst>
          </p:cNvPr>
          <p:cNvSpPr>
            <a:spLocks noGrp="1"/>
          </p:cNvSpPr>
          <p:nvPr>
            <p:ph type="sldNum" sz="quarter" idx="12"/>
          </p:nvPr>
        </p:nvSpPr>
        <p:spPr/>
        <p:txBody>
          <a:bodyPr/>
          <a:lstStyle/>
          <a:p>
            <a:fld id="{66E175C6-3469-4D3F-A89C-9A055C3E794F}" type="slidenum">
              <a:rPr lang="en-CA" smtClean="0"/>
              <a:t>‹#›</a:t>
            </a:fld>
            <a:endParaRPr lang="en-CA"/>
          </a:p>
        </p:txBody>
      </p:sp>
    </p:spTree>
    <p:extLst>
      <p:ext uri="{BB962C8B-B14F-4D97-AF65-F5344CB8AC3E}">
        <p14:creationId xmlns:p14="http://schemas.microsoft.com/office/powerpoint/2010/main" val="89879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36053-CB72-353C-FA61-295C74112AE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D8A2922-44C9-CC13-97EA-76DACD9DEC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48C8D23-C695-3789-B108-3016CBC87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BC3336E-BCB6-BB5E-F416-EA50485219FF}"/>
              </a:ext>
            </a:extLst>
          </p:cNvPr>
          <p:cNvSpPr>
            <a:spLocks noGrp="1"/>
          </p:cNvSpPr>
          <p:nvPr>
            <p:ph type="dt" sz="half" idx="10"/>
          </p:nvPr>
        </p:nvSpPr>
        <p:spPr/>
        <p:txBody>
          <a:bodyPr/>
          <a:lstStyle/>
          <a:p>
            <a:fld id="{856CF5FD-C2E5-4005-8ECD-29770B5C6FED}" type="datetimeFigureOut">
              <a:rPr lang="en-CA" smtClean="0"/>
              <a:t>2024-12-16</a:t>
            </a:fld>
            <a:endParaRPr lang="en-CA"/>
          </a:p>
        </p:txBody>
      </p:sp>
      <p:sp>
        <p:nvSpPr>
          <p:cNvPr id="6" name="Footer Placeholder 5">
            <a:extLst>
              <a:ext uri="{FF2B5EF4-FFF2-40B4-BE49-F238E27FC236}">
                <a16:creationId xmlns:a16="http://schemas.microsoft.com/office/drawing/2014/main" id="{D544D6F3-C649-749D-0534-C5F20271993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AB1599B-7CDD-1D88-5B37-CEA97D533850}"/>
              </a:ext>
            </a:extLst>
          </p:cNvPr>
          <p:cNvSpPr>
            <a:spLocks noGrp="1"/>
          </p:cNvSpPr>
          <p:nvPr>
            <p:ph type="sldNum" sz="quarter" idx="12"/>
          </p:nvPr>
        </p:nvSpPr>
        <p:spPr/>
        <p:txBody>
          <a:bodyPr/>
          <a:lstStyle/>
          <a:p>
            <a:fld id="{66E175C6-3469-4D3F-A89C-9A055C3E794F}" type="slidenum">
              <a:rPr lang="en-CA" smtClean="0"/>
              <a:t>‹#›</a:t>
            </a:fld>
            <a:endParaRPr lang="en-CA"/>
          </a:p>
        </p:txBody>
      </p:sp>
    </p:spTree>
    <p:extLst>
      <p:ext uri="{BB962C8B-B14F-4D97-AF65-F5344CB8AC3E}">
        <p14:creationId xmlns:p14="http://schemas.microsoft.com/office/powerpoint/2010/main" val="285577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E2FE-CE24-E206-CD91-203453209A1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189485B-DC2E-1AA0-4A2E-24706E1B7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BD40-56CE-FCCA-F560-FAEC31A8EF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E8D3B9C-9764-D171-DFF0-94530CF4BD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9DC05-0D6F-04F7-EB5F-B428DC797B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B7FBB1E-31CC-93C2-3A5E-7E31F8DA6439}"/>
              </a:ext>
            </a:extLst>
          </p:cNvPr>
          <p:cNvSpPr>
            <a:spLocks noGrp="1"/>
          </p:cNvSpPr>
          <p:nvPr>
            <p:ph type="dt" sz="half" idx="10"/>
          </p:nvPr>
        </p:nvSpPr>
        <p:spPr/>
        <p:txBody>
          <a:bodyPr/>
          <a:lstStyle/>
          <a:p>
            <a:fld id="{856CF5FD-C2E5-4005-8ECD-29770B5C6FED}" type="datetimeFigureOut">
              <a:rPr lang="en-CA" smtClean="0"/>
              <a:t>2024-12-16</a:t>
            </a:fld>
            <a:endParaRPr lang="en-CA"/>
          </a:p>
        </p:txBody>
      </p:sp>
      <p:sp>
        <p:nvSpPr>
          <p:cNvPr id="8" name="Footer Placeholder 7">
            <a:extLst>
              <a:ext uri="{FF2B5EF4-FFF2-40B4-BE49-F238E27FC236}">
                <a16:creationId xmlns:a16="http://schemas.microsoft.com/office/drawing/2014/main" id="{B580F4ED-6F57-B643-2823-D301BA1C7C6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09F2901-D537-D477-89C8-13593B010DAF}"/>
              </a:ext>
            </a:extLst>
          </p:cNvPr>
          <p:cNvSpPr>
            <a:spLocks noGrp="1"/>
          </p:cNvSpPr>
          <p:nvPr>
            <p:ph type="sldNum" sz="quarter" idx="12"/>
          </p:nvPr>
        </p:nvSpPr>
        <p:spPr/>
        <p:txBody>
          <a:bodyPr/>
          <a:lstStyle/>
          <a:p>
            <a:fld id="{66E175C6-3469-4D3F-A89C-9A055C3E794F}" type="slidenum">
              <a:rPr lang="en-CA" smtClean="0"/>
              <a:t>‹#›</a:t>
            </a:fld>
            <a:endParaRPr lang="en-CA"/>
          </a:p>
        </p:txBody>
      </p:sp>
    </p:spTree>
    <p:extLst>
      <p:ext uri="{BB962C8B-B14F-4D97-AF65-F5344CB8AC3E}">
        <p14:creationId xmlns:p14="http://schemas.microsoft.com/office/powerpoint/2010/main" val="139516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C9F3-274B-EAE3-4C3A-4C1919BF59E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D9A1517-7667-CBE7-B9A1-16EA0AF2A70E}"/>
              </a:ext>
            </a:extLst>
          </p:cNvPr>
          <p:cNvSpPr>
            <a:spLocks noGrp="1"/>
          </p:cNvSpPr>
          <p:nvPr>
            <p:ph type="dt" sz="half" idx="10"/>
          </p:nvPr>
        </p:nvSpPr>
        <p:spPr/>
        <p:txBody>
          <a:bodyPr/>
          <a:lstStyle/>
          <a:p>
            <a:fld id="{856CF5FD-C2E5-4005-8ECD-29770B5C6FED}" type="datetimeFigureOut">
              <a:rPr lang="en-CA" smtClean="0"/>
              <a:t>2024-12-16</a:t>
            </a:fld>
            <a:endParaRPr lang="en-CA"/>
          </a:p>
        </p:txBody>
      </p:sp>
      <p:sp>
        <p:nvSpPr>
          <p:cNvPr id="4" name="Footer Placeholder 3">
            <a:extLst>
              <a:ext uri="{FF2B5EF4-FFF2-40B4-BE49-F238E27FC236}">
                <a16:creationId xmlns:a16="http://schemas.microsoft.com/office/drawing/2014/main" id="{187EA740-0494-4469-4861-18A6C4B8DFE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1BE5D18-B661-BE20-E061-C6ADCF8A3A54}"/>
              </a:ext>
            </a:extLst>
          </p:cNvPr>
          <p:cNvSpPr>
            <a:spLocks noGrp="1"/>
          </p:cNvSpPr>
          <p:nvPr>
            <p:ph type="sldNum" sz="quarter" idx="12"/>
          </p:nvPr>
        </p:nvSpPr>
        <p:spPr/>
        <p:txBody>
          <a:bodyPr/>
          <a:lstStyle/>
          <a:p>
            <a:fld id="{66E175C6-3469-4D3F-A89C-9A055C3E794F}" type="slidenum">
              <a:rPr lang="en-CA" smtClean="0"/>
              <a:t>‹#›</a:t>
            </a:fld>
            <a:endParaRPr lang="en-CA"/>
          </a:p>
        </p:txBody>
      </p:sp>
    </p:spTree>
    <p:extLst>
      <p:ext uri="{BB962C8B-B14F-4D97-AF65-F5344CB8AC3E}">
        <p14:creationId xmlns:p14="http://schemas.microsoft.com/office/powerpoint/2010/main" val="228087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17C01-11B2-4A8D-366D-877DEB5ADFD0}"/>
              </a:ext>
            </a:extLst>
          </p:cNvPr>
          <p:cNvSpPr>
            <a:spLocks noGrp="1"/>
          </p:cNvSpPr>
          <p:nvPr>
            <p:ph type="dt" sz="half" idx="10"/>
          </p:nvPr>
        </p:nvSpPr>
        <p:spPr/>
        <p:txBody>
          <a:bodyPr/>
          <a:lstStyle/>
          <a:p>
            <a:fld id="{856CF5FD-C2E5-4005-8ECD-29770B5C6FED}" type="datetimeFigureOut">
              <a:rPr lang="en-CA" smtClean="0"/>
              <a:t>2024-12-16</a:t>
            </a:fld>
            <a:endParaRPr lang="en-CA"/>
          </a:p>
        </p:txBody>
      </p:sp>
      <p:sp>
        <p:nvSpPr>
          <p:cNvPr id="3" name="Footer Placeholder 2">
            <a:extLst>
              <a:ext uri="{FF2B5EF4-FFF2-40B4-BE49-F238E27FC236}">
                <a16:creationId xmlns:a16="http://schemas.microsoft.com/office/drawing/2014/main" id="{4FD76C86-D75C-AAEC-3B7B-7A3110BAAA4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C65119A-9DB6-9D0F-646F-BECBA2B3B65A}"/>
              </a:ext>
            </a:extLst>
          </p:cNvPr>
          <p:cNvSpPr>
            <a:spLocks noGrp="1"/>
          </p:cNvSpPr>
          <p:nvPr>
            <p:ph type="sldNum" sz="quarter" idx="12"/>
          </p:nvPr>
        </p:nvSpPr>
        <p:spPr/>
        <p:txBody>
          <a:bodyPr/>
          <a:lstStyle/>
          <a:p>
            <a:fld id="{66E175C6-3469-4D3F-A89C-9A055C3E794F}" type="slidenum">
              <a:rPr lang="en-CA" smtClean="0"/>
              <a:t>‹#›</a:t>
            </a:fld>
            <a:endParaRPr lang="en-CA"/>
          </a:p>
        </p:txBody>
      </p:sp>
    </p:spTree>
    <p:extLst>
      <p:ext uri="{BB962C8B-B14F-4D97-AF65-F5344CB8AC3E}">
        <p14:creationId xmlns:p14="http://schemas.microsoft.com/office/powerpoint/2010/main" val="153286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8E38-3AE8-6191-70F4-4C3705CD22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F3AD232-2BA6-6746-1888-647641C85F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6799B0B-C82F-EB97-C50E-F5F3B839E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3475B6-63BE-2D37-87F4-D1489D3FFDC7}"/>
              </a:ext>
            </a:extLst>
          </p:cNvPr>
          <p:cNvSpPr>
            <a:spLocks noGrp="1"/>
          </p:cNvSpPr>
          <p:nvPr>
            <p:ph type="dt" sz="half" idx="10"/>
          </p:nvPr>
        </p:nvSpPr>
        <p:spPr/>
        <p:txBody>
          <a:bodyPr/>
          <a:lstStyle/>
          <a:p>
            <a:fld id="{856CF5FD-C2E5-4005-8ECD-29770B5C6FED}" type="datetimeFigureOut">
              <a:rPr lang="en-CA" smtClean="0"/>
              <a:t>2024-12-16</a:t>
            </a:fld>
            <a:endParaRPr lang="en-CA"/>
          </a:p>
        </p:txBody>
      </p:sp>
      <p:sp>
        <p:nvSpPr>
          <p:cNvPr id="6" name="Footer Placeholder 5">
            <a:extLst>
              <a:ext uri="{FF2B5EF4-FFF2-40B4-BE49-F238E27FC236}">
                <a16:creationId xmlns:a16="http://schemas.microsoft.com/office/drawing/2014/main" id="{3EE7166A-5FBF-177A-3268-65104AAA08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DF64AB8-E0E4-8BCA-CA26-1E6CAF5BADF1}"/>
              </a:ext>
            </a:extLst>
          </p:cNvPr>
          <p:cNvSpPr>
            <a:spLocks noGrp="1"/>
          </p:cNvSpPr>
          <p:nvPr>
            <p:ph type="sldNum" sz="quarter" idx="12"/>
          </p:nvPr>
        </p:nvSpPr>
        <p:spPr/>
        <p:txBody>
          <a:bodyPr/>
          <a:lstStyle/>
          <a:p>
            <a:fld id="{66E175C6-3469-4D3F-A89C-9A055C3E794F}" type="slidenum">
              <a:rPr lang="en-CA" smtClean="0"/>
              <a:t>‹#›</a:t>
            </a:fld>
            <a:endParaRPr lang="en-CA"/>
          </a:p>
        </p:txBody>
      </p:sp>
    </p:spTree>
    <p:extLst>
      <p:ext uri="{BB962C8B-B14F-4D97-AF65-F5344CB8AC3E}">
        <p14:creationId xmlns:p14="http://schemas.microsoft.com/office/powerpoint/2010/main" val="301776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D62B-1B5C-5B4A-635E-38871D5F4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D4FD3FD-7B4D-6236-A046-2BBE6A9968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9C343C9-5E1E-16F8-5D84-DF0484310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3B0F3-B191-70FF-936C-1DCE34DBA47F}"/>
              </a:ext>
            </a:extLst>
          </p:cNvPr>
          <p:cNvSpPr>
            <a:spLocks noGrp="1"/>
          </p:cNvSpPr>
          <p:nvPr>
            <p:ph type="dt" sz="half" idx="10"/>
          </p:nvPr>
        </p:nvSpPr>
        <p:spPr/>
        <p:txBody>
          <a:bodyPr/>
          <a:lstStyle/>
          <a:p>
            <a:fld id="{856CF5FD-C2E5-4005-8ECD-29770B5C6FED}" type="datetimeFigureOut">
              <a:rPr lang="en-CA" smtClean="0"/>
              <a:t>2024-12-16</a:t>
            </a:fld>
            <a:endParaRPr lang="en-CA"/>
          </a:p>
        </p:txBody>
      </p:sp>
      <p:sp>
        <p:nvSpPr>
          <p:cNvPr id="6" name="Footer Placeholder 5">
            <a:extLst>
              <a:ext uri="{FF2B5EF4-FFF2-40B4-BE49-F238E27FC236}">
                <a16:creationId xmlns:a16="http://schemas.microsoft.com/office/drawing/2014/main" id="{79C87D71-7F9E-3D98-7363-E3637363F0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7082F7B-9309-BB31-1D86-401C27366BD8}"/>
              </a:ext>
            </a:extLst>
          </p:cNvPr>
          <p:cNvSpPr>
            <a:spLocks noGrp="1"/>
          </p:cNvSpPr>
          <p:nvPr>
            <p:ph type="sldNum" sz="quarter" idx="12"/>
          </p:nvPr>
        </p:nvSpPr>
        <p:spPr/>
        <p:txBody>
          <a:bodyPr/>
          <a:lstStyle/>
          <a:p>
            <a:fld id="{66E175C6-3469-4D3F-A89C-9A055C3E794F}" type="slidenum">
              <a:rPr lang="en-CA" smtClean="0"/>
              <a:t>‹#›</a:t>
            </a:fld>
            <a:endParaRPr lang="en-CA"/>
          </a:p>
        </p:txBody>
      </p:sp>
    </p:spTree>
    <p:extLst>
      <p:ext uri="{BB962C8B-B14F-4D97-AF65-F5344CB8AC3E}">
        <p14:creationId xmlns:p14="http://schemas.microsoft.com/office/powerpoint/2010/main" val="165360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CE19F1-87EC-9DAB-87CC-D1715C782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8DDD95A-1523-3C6C-9AB6-8EE8F3DC67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AE7F56-F600-0F88-8EFF-532EA41B1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6CF5FD-C2E5-4005-8ECD-29770B5C6FED}" type="datetimeFigureOut">
              <a:rPr lang="en-CA" smtClean="0"/>
              <a:t>2024-12-16</a:t>
            </a:fld>
            <a:endParaRPr lang="en-CA"/>
          </a:p>
        </p:txBody>
      </p:sp>
      <p:sp>
        <p:nvSpPr>
          <p:cNvPr id="5" name="Footer Placeholder 4">
            <a:extLst>
              <a:ext uri="{FF2B5EF4-FFF2-40B4-BE49-F238E27FC236}">
                <a16:creationId xmlns:a16="http://schemas.microsoft.com/office/drawing/2014/main" id="{8FB345D0-339C-9DBD-7E7A-685941E020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56451E5F-8BFF-EA00-2651-F080E579A8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E175C6-3469-4D3F-A89C-9A055C3E794F}" type="slidenum">
              <a:rPr lang="en-CA" smtClean="0"/>
              <a:t>‹#›</a:t>
            </a:fld>
            <a:endParaRPr lang="en-CA"/>
          </a:p>
        </p:txBody>
      </p:sp>
    </p:spTree>
    <p:extLst>
      <p:ext uri="{BB962C8B-B14F-4D97-AF65-F5344CB8AC3E}">
        <p14:creationId xmlns:p14="http://schemas.microsoft.com/office/powerpoint/2010/main" val="1915409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D26F-28FE-1833-B6F4-D8E5C8365E7E}"/>
              </a:ext>
            </a:extLst>
          </p:cNvPr>
          <p:cNvSpPr>
            <a:spLocks noGrp="1"/>
          </p:cNvSpPr>
          <p:nvPr>
            <p:ph type="ctrTitle"/>
          </p:nvPr>
        </p:nvSpPr>
        <p:spPr/>
        <p:txBody>
          <a:bodyPr/>
          <a:lstStyle/>
          <a:p>
            <a:r>
              <a:rPr lang="en-CA" b="1" i="1" dirty="0">
                <a:solidFill>
                  <a:schemeClr val="accent6">
                    <a:lumMod val="75000"/>
                  </a:schemeClr>
                </a:solidFill>
              </a:rPr>
              <a:t>BPW-Ontario Membership Drive </a:t>
            </a:r>
          </a:p>
        </p:txBody>
      </p:sp>
      <p:sp>
        <p:nvSpPr>
          <p:cNvPr id="3" name="Subtitle 2">
            <a:extLst>
              <a:ext uri="{FF2B5EF4-FFF2-40B4-BE49-F238E27FC236}">
                <a16:creationId xmlns:a16="http://schemas.microsoft.com/office/drawing/2014/main" id="{D157F07A-7060-5FF9-6EB2-FEB88B5A6ECB}"/>
              </a:ext>
            </a:extLst>
          </p:cNvPr>
          <p:cNvSpPr>
            <a:spLocks noGrp="1"/>
          </p:cNvSpPr>
          <p:nvPr>
            <p:ph type="subTitle" idx="1"/>
          </p:nvPr>
        </p:nvSpPr>
        <p:spPr/>
        <p:txBody>
          <a:bodyPr/>
          <a:lstStyle/>
          <a:p>
            <a:r>
              <a:rPr lang="en-CA" dirty="0"/>
              <a:t>A Spring Event for 2025</a:t>
            </a:r>
          </a:p>
        </p:txBody>
      </p:sp>
      <p:pic>
        <p:nvPicPr>
          <p:cNvPr id="4" name="Picture 8" descr="Autumn leaf color Clip art - green leaves png download - 9508*5221 ...">
            <a:extLst>
              <a:ext uri="{FF2B5EF4-FFF2-40B4-BE49-F238E27FC236}">
                <a16:creationId xmlns:a16="http://schemas.microsoft.com/office/drawing/2014/main" id="{3311CB20-7CF4-BF39-49BD-AE847C4EF9D2}"/>
              </a:ext>
            </a:extLst>
          </p:cNvPr>
          <p:cNvPicPr>
            <a:picLocks noChangeAspect="1" noChangeArrowheads="1"/>
          </p:cNvPicPr>
          <p:nvPr/>
        </p:nvPicPr>
        <p:blipFill rotWithShape="1">
          <a:blip r:embed="rId2">
            <a:alphaModFix amt="30000"/>
            <a:extLst>
              <a:ext uri="{28A0092B-C50C-407E-A947-70E740481C1C}">
                <a14:useLocalDpi xmlns:a14="http://schemas.microsoft.com/office/drawing/2010/main" val="0"/>
              </a:ext>
            </a:extLst>
          </a:blip>
          <a:srcRect l="22272" t="-10347" r="-1704" b="38740"/>
          <a:stretch/>
        </p:blipFill>
        <p:spPr bwMode="auto">
          <a:xfrm>
            <a:off x="0" y="2647546"/>
            <a:ext cx="8506047" cy="4210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PW Ontario: Experience the Strength of Women Working Together">
            <a:extLst>
              <a:ext uri="{FF2B5EF4-FFF2-40B4-BE49-F238E27FC236}">
                <a16:creationId xmlns:a16="http://schemas.microsoft.com/office/drawing/2014/main" id="{0A66948A-D6DB-A5C1-A74B-806D64B86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4215332"/>
            <a:ext cx="19050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21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E0698B-89FA-2A66-BE78-F881CBE96B97}"/>
              </a:ext>
            </a:extLst>
          </p:cNvPr>
          <p:cNvSpPr txBox="1"/>
          <p:nvPr/>
        </p:nvSpPr>
        <p:spPr>
          <a:xfrm>
            <a:off x="3624737" y="1764705"/>
            <a:ext cx="8567263" cy="4370427"/>
          </a:xfrm>
          <a:prstGeom prst="rect">
            <a:avLst/>
          </a:prstGeom>
          <a:noFill/>
        </p:spPr>
        <p:txBody>
          <a:bodyPr wrap="square" rtlCol="0">
            <a:spAutoFit/>
          </a:bodyPr>
          <a:lstStyle/>
          <a:p>
            <a:r>
              <a:rPr lang="en-CA" sz="2000" b="1" dirty="0">
                <a:solidFill>
                  <a:schemeClr val="accent6">
                    <a:lumMod val="75000"/>
                  </a:schemeClr>
                </a:solidFill>
              </a:rPr>
              <a:t>Get Noticed:</a:t>
            </a:r>
          </a:p>
          <a:p>
            <a:r>
              <a:rPr lang="en-CA" sz="2000" dirty="0"/>
              <a:t>	We Exist! How to get the public to become interested in us?	There is so much competing for people’s attention.</a:t>
            </a:r>
          </a:p>
          <a:p>
            <a:endParaRPr lang="en-CA" sz="2000" dirty="0"/>
          </a:p>
          <a:p>
            <a:r>
              <a:rPr lang="en-CA" sz="2000" b="1" dirty="0">
                <a:solidFill>
                  <a:schemeClr val="accent6">
                    <a:lumMod val="75000"/>
                  </a:schemeClr>
                </a:solidFill>
              </a:rPr>
              <a:t>Short &amp; Sweet: </a:t>
            </a:r>
          </a:p>
          <a:p>
            <a:r>
              <a:rPr lang="en-CA" sz="2000" dirty="0"/>
              <a:t>	We are all volunteers. Time is a precious resource.</a:t>
            </a:r>
          </a:p>
          <a:p>
            <a:r>
              <a:rPr lang="en-CA" sz="2000" dirty="0"/>
              <a:t>	We don’t want to ask too much of your time- just enough to 	have an 	impact!</a:t>
            </a:r>
          </a:p>
          <a:p>
            <a:endParaRPr lang="en-CA" sz="2000" dirty="0"/>
          </a:p>
          <a:p>
            <a:r>
              <a:rPr lang="en-CA" sz="2000" b="1" dirty="0">
                <a:solidFill>
                  <a:schemeClr val="accent6">
                    <a:lumMod val="75000"/>
                  </a:schemeClr>
                </a:solidFill>
              </a:rPr>
              <a:t>Put Your Own Spin: </a:t>
            </a:r>
          </a:p>
          <a:p>
            <a:r>
              <a:rPr lang="en-CA" sz="2000" dirty="0"/>
              <a:t>	We recognize that each club has their own strength and culture.</a:t>
            </a:r>
          </a:p>
          <a:p>
            <a:r>
              <a:rPr lang="en-CA" sz="2000" dirty="0"/>
              <a:t>	We want you to attract those who value what you value.		Feel free to customize!</a:t>
            </a:r>
          </a:p>
          <a:p>
            <a:endParaRPr lang="en-CA" dirty="0"/>
          </a:p>
        </p:txBody>
      </p:sp>
      <p:sp>
        <p:nvSpPr>
          <p:cNvPr id="3" name="Title 1">
            <a:extLst>
              <a:ext uri="{FF2B5EF4-FFF2-40B4-BE49-F238E27FC236}">
                <a16:creationId xmlns:a16="http://schemas.microsoft.com/office/drawing/2014/main" id="{43A43B68-E28A-592C-EB3D-EE73E75E0153}"/>
              </a:ext>
            </a:extLst>
          </p:cNvPr>
          <p:cNvSpPr txBox="1">
            <a:spLocks/>
          </p:cNvSpPr>
          <p:nvPr/>
        </p:nvSpPr>
        <p:spPr>
          <a:xfrm>
            <a:off x="946952" y="722868"/>
            <a:ext cx="6483658" cy="768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i="1" dirty="0">
                <a:solidFill>
                  <a:schemeClr val="accent6">
                    <a:lumMod val="75000"/>
                  </a:schemeClr>
                </a:solidFill>
              </a:rPr>
              <a:t>What We Want</a:t>
            </a:r>
          </a:p>
        </p:txBody>
      </p:sp>
      <p:pic>
        <p:nvPicPr>
          <p:cNvPr id="3076" name="Picture 4" descr="BPW Ontario: Experience the Strength of Women Working Together">
            <a:extLst>
              <a:ext uri="{FF2B5EF4-FFF2-40B4-BE49-F238E27FC236}">
                <a16:creationId xmlns:a16="http://schemas.microsoft.com/office/drawing/2014/main" id="{8E3972FC-F691-4637-4F42-6ECB6ED91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9199" y="408877"/>
            <a:ext cx="1905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utumn leaf color Clip art - green leaves png download - 9508*5221 ...">
            <a:extLst>
              <a:ext uri="{FF2B5EF4-FFF2-40B4-BE49-F238E27FC236}">
                <a16:creationId xmlns:a16="http://schemas.microsoft.com/office/drawing/2014/main" id="{45D05691-C9D6-C83A-2B72-2C4AF481FE8D}"/>
              </a:ext>
            </a:extLst>
          </p:cNvPr>
          <p:cNvPicPr>
            <a:picLocks noChangeAspect="1" noChangeArrowheads="1"/>
          </p:cNvPicPr>
          <p:nvPr/>
        </p:nvPicPr>
        <p:blipFill rotWithShape="1">
          <a:blip r:embed="rId4">
            <a:alphaModFix amt="30000"/>
            <a:extLst>
              <a:ext uri="{28A0092B-C50C-407E-A947-70E740481C1C}">
                <a14:useLocalDpi xmlns:a14="http://schemas.microsoft.com/office/drawing/2010/main" val="0"/>
              </a:ext>
            </a:extLst>
          </a:blip>
          <a:srcRect l="30316" r="3458" b="28393"/>
          <a:stretch/>
        </p:blipFill>
        <p:spPr bwMode="auto">
          <a:xfrm>
            <a:off x="-1" y="2647546"/>
            <a:ext cx="7091917" cy="421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5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FAC5-3E22-C825-698C-ABF5C411F9AC}"/>
              </a:ext>
            </a:extLst>
          </p:cNvPr>
          <p:cNvSpPr txBox="1"/>
          <p:nvPr/>
        </p:nvSpPr>
        <p:spPr>
          <a:xfrm>
            <a:off x="1017663" y="3470441"/>
            <a:ext cx="9013534" cy="3693319"/>
          </a:xfrm>
          <a:prstGeom prst="rect">
            <a:avLst/>
          </a:prstGeom>
          <a:noFill/>
        </p:spPr>
        <p:txBody>
          <a:bodyPr wrap="square" rtlCol="0">
            <a:spAutoFit/>
          </a:bodyPr>
          <a:lstStyle/>
          <a:p>
            <a:r>
              <a:rPr lang="en-CA" dirty="0"/>
              <a:t>Creativity to Capture Public Attention</a:t>
            </a:r>
          </a:p>
          <a:p>
            <a:endParaRPr lang="en-CA" dirty="0"/>
          </a:p>
          <a:p>
            <a:r>
              <a:rPr lang="en-CA" dirty="0"/>
              <a:t>Strategic Timing and Location: </a:t>
            </a:r>
          </a:p>
          <a:p>
            <a:r>
              <a:rPr lang="en-CA" dirty="0"/>
              <a:t>	Public Location &amp;</a:t>
            </a:r>
          </a:p>
          <a:p>
            <a:r>
              <a:rPr lang="en-CA" dirty="0"/>
              <a:t>	Collective Participation</a:t>
            </a:r>
          </a:p>
          <a:p>
            <a:endParaRPr lang="en-CA" dirty="0"/>
          </a:p>
          <a:p>
            <a:r>
              <a:rPr lang="en-CA" dirty="0"/>
              <a:t>Coverage, let people know the event is coming:</a:t>
            </a:r>
          </a:p>
          <a:p>
            <a:r>
              <a:rPr lang="en-CA" dirty="0"/>
              <a:t>	Flyers on Community Boards, Library </a:t>
            </a:r>
          </a:p>
          <a:p>
            <a:r>
              <a:rPr lang="en-CA" dirty="0"/>
              <a:t>	Broadcast it through Social Media</a:t>
            </a:r>
          </a:p>
          <a:p>
            <a:endParaRPr lang="en-CA" dirty="0"/>
          </a:p>
          <a:p>
            <a:r>
              <a:rPr lang="en-CA" dirty="0"/>
              <a:t>Goal: Raise Awareness of us and our mission </a:t>
            </a:r>
            <a:r>
              <a:rPr lang="en-CA" i="1" dirty="0"/>
              <a:t>Women Working For Women </a:t>
            </a:r>
          </a:p>
          <a:p>
            <a:endParaRPr lang="en-CA" i="1" dirty="0"/>
          </a:p>
          <a:p>
            <a:endParaRPr lang="en-CA" dirty="0"/>
          </a:p>
        </p:txBody>
      </p:sp>
      <p:sp>
        <p:nvSpPr>
          <p:cNvPr id="3" name="Title 1">
            <a:extLst>
              <a:ext uri="{FF2B5EF4-FFF2-40B4-BE49-F238E27FC236}">
                <a16:creationId xmlns:a16="http://schemas.microsoft.com/office/drawing/2014/main" id="{8E8D14FC-055F-7F45-B540-B3C5A160B2E2}"/>
              </a:ext>
            </a:extLst>
          </p:cNvPr>
          <p:cNvSpPr txBox="1">
            <a:spLocks/>
          </p:cNvSpPr>
          <p:nvPr/>
        </p:nvSpPr>
        <p:spPr>
          <a:xfrm>
            <a:off x="946952" y="722868"/>
            <a:ext cx="6483658" cy="768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i="1" dirty="0">
                <a:solidFill>
                  <a:schemeClr val="accent6">
                    <a:lumMod val="75000"/>
                  </a:schemeClr>
                </a:solidFill>
              </a:rPr>
              <a:t>Publicity Stunt</a:t>
            </a:r>
          </a:p>
        </p:txBody>
      </p:sp>
      <p:sp>
        <p:nvSpPr>
          <p:cNvPr id="4" name="TextBox 3">
            <a:extLst>
              <a:ext uri="{FF2B5EF4-FFF2-40B4-BE49-F238E27FC236}">
                <a16:creationId xmlns:a16="http://schemas.microsoft.com/office/drawing/2014/main" id="{F3EA3A46-FAA1-179F-30C2-5031B8542FA4}"/>
              </a:ext>
            </a:extLst>
          </p:cNvPr>
          <p:cNvSpPr txBox="1"/>
          <p:nvPr/>
        </p:nvSpPr>
        <p:spPr>
          <a:xfrm>
            <a:off x="1016021" y="1540899"/>
            <a:ext cx="5647725" cy="923330"/>
          </a:xfrm>
          <a:prstGeom prst="rect">
            <a:avLst/>
          </a:prstGeom>
          <a:noFill/>
        </p:spPr>
        <p:txBody>
          <a:bodyPr wrap="square" rtlCol="0">
            <a:spAutoFit/>
          </a:bodyPr>
          <a:lstStyle/>
          <a:p>
            <a:r>
              <a:rPr lang="en-US" b="0" i="0" dirty="0">
                <a:solidFill>
                  <a:srgbClr val="444444"/>
                </a:solidFill>
                <a:effectLst/>
                <a:latin typeface="Roboto" panose="02000000000000000000" pitchFamily="2" charset="0"/>
              </a:rPr>
              <a:t>In marketing, a planned event designed to attract the public's attention to the event's organizers or their cause.</a:t>
            </a:r>
            <a:endParaRPr lang="en-CA" dirty="0"/>
          </a:p>
        </p:txBody>
      </p:sp>
      <p:sp>
        <p:nvSpPr>
          <p:cNvPr id="6" name="Title 1">
            <a:extLst>
              <a:ext uri="{FF2B5EF4-FFF2-40B4-BE49-F238E27FC236}">
                <a16:creationId xmlns:a16="http://schemas.microsoft.com/office/drawing/2014/main" id="{BBBD189E-FFB3-59E7-9F49-5D3205FDD5CF}"/>
              </a:ext>
            </a:extLst>
          </p:cNvPr>
          <p:cNvSpPr txBox="1">
            <a:spLocks/>
          </p:cNvSpPr>
          <p:nvPr/>
        </p:nvSpPr>
        <p:spPr>
          <a:xfrm>
            <a:off x="946952" y="2849426"/>
            <a:ext cx="6483658" cy="768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i="1" dirty="0">
                <a:solidFill>
                  <a:schemeClr val="accent6">
                    <a:lumMod val="75000"/>
                  </a:schemeClr>
                </a:solidFill>
              </a:rPr>
              <a:t>How?</a:t>
            </a:r>
          </a:p>
        </p:txBody>
      </p:sp>
      <p:pic>
        <p:nvPicPr>
          <p:cNvPr id="2050" name="Picture 2" descr="The “attention-seeking” label is harmful and uneducated – The Central Trend">
            <a:extLst>
              <a:ext uri="{FF2B5EF4-FFF2-40B4-BE49-F238E27FC236}">
                <a16:creationId xmlns:a16="http://schemas.microsoft.com/office/drawing/2014/main" id="{B82A4F9E-F53D-0B58-C8BF-965440839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746" y="0"/>
            <a:ext cx="5443800" cy="6939280"/>
          </a:xfrm>
          <a:prstGeom prst="rect">
            <a:avLst/>
          </a:prstGeom>
          <a:noFill/>
          <a:effectLst>
            <a:softEdge rad="914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52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8AF13E-81FA-3508-C103-427A5DFE3810}"/>
              </a:ext>
            </a:extLst>
          </p:cNvPr>
          <p:cNvSpPr txBox="1"/>
          <p:nvPr/>
        </p:nvSpPr>
        <p:spPr>
          <a:xfrm>
            <a:off x="3534152" y="2232631"/>
            <a:ext cx="8268741" cy="4801314"/>
          </a:xfrm>
          <a:prstGeom prst="rect">
            <a:avLst/>
          </a:prstGeom>
          <a:noFill/>
        </p:spPr>
        <p:txBody>
          <a:bodyPr wrap="square" rtlCol="0">
            <a:spAutoFit/>
          </a:bodyPr>
          <a:lstStyle/>
          <a:p>
            <a:r>
              <a:rPr lang="en-CA" b="1" dirty="0">
                <a:solidFill>
                  <a:schemeClr val="accent6">
                    <a:lumMod val="75000"/>
                  </a:schemeClr>
                </a:solidFill>
              </a:rPr>
              <a:t>Interests</a:t>
            </a:r>
          </a:p>
          <a:p>
            <a:pPr marL="742950" lvl="1" indent="-285750">
              <a:buFont typeface="Arial" panose="020B0604020202020204" pitchFamily="34" charset="0"/>
              <a:buChar char="•"/>
            </a:pPr>
            <a:r>
              <a:rPr lang="en-CA" b="1" dirty="0"/>
              <a:t>Awareness: </a:t>
            </a:r>
            <a:r>
              <a:rPr lang="en-CA" dirty="0"/>
              <a:t>Pink Tea Events Organized Every October</a:t>
            </a:r>
          </a:p>
          <a:p>
            <a:pPr marL="742950" lvl="1" indent="-285750">
              <a:buFont typeface="Arial" panose="020B0604020202020204" pitchFamily="34" charset="0"/>
              <a:buChar char="•"/>
            </a:pPr>
            <a:r>
              <a:rPr lang="en-CA" b="1" dirty="0"/>
              <a:t>Educate: </a:t>
            </a:r>
            <a:r>
              <a:rPr lang="en-CA" dirty="0"/>
              <a:t>About the “Women are Persons” Ruling &amp; how far we have come</a:t>
            </a:r>
          </a:p>
          <a:p>
            <a:pPr marL="742950" lvl="1" indent="-285750">
              <a:buFont typeface="Arial" panose="020B0604020202020204" pitchFamily="34" charset="0"/>
              <a:buChar char="•"/>
            </a:pPr>
            <a:r>
              <a:rPr lang="en-CA" b="1" dirty="0"/>
              <a:t>Membership Drive: </a:t>
            </a:r>
            <a:r>
              <a:rPr lang="en-CA" dirty="0"/>
              <a:t>Let’s keep going; join us!</a:t>
            </a:r>
          </a:p>
          <a:p>
            <a:pPr marL="742950" lvl="1" indent="-285750">
              <a:buFont typeface="Arial" panose="020B0604020202020204" pitchFamily="34" charset="0"/>
              <a:buChar char="•"/>
            </a:pPr>
            <a:endParaRPr lang="en-CA" dirty="0"/>
          </a:p>
          <a:p>
            <a:r>
              <a:rPr lang="en-CA" b="1" dirty="0">
                <a:solidFill>
                  <a:schemeClr val="accent6">
                    <a:lumMod val="75000"/>
                  </a:schemeClr>
                </a:solidFill>
              </a:rPr>
              <a:t>Dress Up &amp; Make a Scene</a:t>
            </a:r>
          </a:p>
          <a:p>
            <a:pPr marL="742950" lvl="1" indent="-285750">
              <a:buFont typeface="Arial" panose="020B0604020202020204" pitchFamily="34" charset="0"/>
              <a:buChar char="•"/>
            </a:pPr>
            <a:r>
              <a:rPr lang="en-CA" dirty="0"/>
              <a:t>All clubs of Ontario to devote 2 hours on April 12</a:t>
            </a:r>
            <a:r>
              <a:rPr lang="en-CA" baseline="30000" dirty="0"/>
              <a:t>th</a:t>
            </a:r>
            <a:r>
              <a:rPr lang="en-CA" dirty="0"/>
              <a:t> (Saturday)</a:t>
            </a:r>
          </a:p>
          <a:p>
            <a:pPr marL="742950" lvl="1" indent="-285750">
              <a:buFont typeface="Arial" panose="020B0604020202020204" pitchFamily="34" charset="0"/>
              <a:buChar char="•"/>
            </a:pPr>
            <a:r>
              <a:rPr lang="en-CA" dirty="0"/>
              <a:t>What time would be best? </a:t>
            </a:r>
          </a:p>
          <a:p>
            <a:pPr marL="742950" lvl="1" indent="-285750">
              <a:buFont typeface="Arial" panose="020B0604020202020204" pitchFamily="34" charset="0"/>
              <a:buChar char="•"/>
            </a:pPr>
            <a:r>
              <a:rPr lang="en-CA" dirty="0"/>
              <a:t> Attention through dress: Sunday Best (pearls, gloves), Victorian (florals, hats), 1945 </a:t>
            </a:r>
            <a:r>
              <a:rPr lang="en-CA" b="0" i="0" dirty="0">
                <a:solidFill>
                  <a:srgbClr val="222222"/>
                </a:solidFill>
                <a:effectLst/>
              </a:rPr>
              <a:t>Rosie the Riveter(Bandanas) or other idea</a:t>
            </a:r>
            <a:endParaRPr lang="en-CA" dirty="0"/>
          </a:p>
          <a:p>
            <a:endParaRPr lang="en-CA" dirty="0"/>
          </a:p>
          <a:p>
            <a:r>
              <a:rPr lang="en-CA" b="1" dirty="0">
                <a:solidFill>
                  <a:schemeClr val="accent6">
                    <a:lumMod val="75000"/>
                  </a:schemeClr>
                </a:solidFill>
              </a:rPr>
              <a:t>Public Location</a:t>
            </a:r>
          </a:p>
          <a:p>
            <a:pPr marL="742950" lvl="1" indent="-285750">
              <a:buFont typeface="Arial" panose="020B0604020202020204" pitchFamily="34" charset="0"/>
              <a:buChar char="•"/>
            </a:pPr>
            <a:r>
              <a:rPr lang="en-CA" dirty="0"/>
              <a:t>Mall</a:t>
            </a:r>
          </a:p>
          <a:p>
            <a:pPr marL="742950" lvl="1" indent="-285750">
              <a:buFont typeface="Arial" panose="020B0604020202020204" pitchFamily="34" charset="0"/>
              <a:buChar char="•"/>
            </a:pPr>
            <a:r>
              <a:rPr lang="en-CA" dirty="0"/>
              <a:t>Outside a Shopping Center</a:t>
            </a:r>
          </a:p>
          <a:p>
            <a:pPr marL="742950" lvl="1" indent="-285750">
              <a:buFont typeface="Arial" panose="020B0604020202020204" pitchFamily="34" charset="0"/>
              <a:buChar char="•"/>
            </a:pPr>
            <a:r>
              <a:rPr lang="en-CA" dirty="0"/>
              <a:t>Close to another event happening that Saturday</a:t>
            </a:r>
          </a:p>
          <a:p>
            <a:endParaRPr lang="en-CA" dirty="0"/>
          </a:p>
          <a:p>
            <a:endParaRPr lang="en-CA" dirty="0"/>
          </a:p>
        </p:txBody>
      </p:sp>
      <p:sp>
        <p:nvSpPr>
          <p:cNvPr id="3" name="Title 1">
            <a:extLst>
              <a:ext uri="{FF2B5EF4-FFF2-40B4-BE49-F238E27FC236}">
                <a16:creationId xmlns:a16="http://schemas.microsoft.com/office/drawing/2014/main" id="{FC899443-B773-5B34-ECB4-564849638F70}"/>
              </a:ext>
            </a:extLst>
          </p:cNvPr>
          <p:cNvSpPr txBox="1">
            <a:spLocks/>
          </p:cNvSpPr>
          <p:nvPr/>
        </p:nvSpPr>
        <p:spPr>
          <a:xfrm>
            <a:off x="894969" y="425895"/>
            <a:ext cx="11009164" cy="768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solidFill>
                  <a:schemeClr val="accent6">
                    <a:lumMod val="75000"/>
                  </a:schemeClr>
                </a:solidFill>
              </a:rPr>
              <a:t>Tea &amp; Triumph: </a:t>
            </a:r>
            <a:r>
              <a:rPr lang="en-US" sz="4000" b="1" i="1" dirty="0">
                <a:solidFill>
                  <a:srgbClr val="F2A8BD"/>
                </a:solidFill>
                <a:latin typeface="Book Antiqua" panose="02040602050305030304" pitchFamily="18" charset="0"/>
              </a:rPr>
              <a:t>A Pink Tea Party for Progress</a:t>
            </a:r>
            <a:endParaRPr lang="en-CA" sz="4000" b="1" i="1" dirty="0">
              <a:solidFill>
                <a:srgbClr val="F2A8BD"/>
              </a:solidFill>
              <a:latin typeface="Book Antiqua" panose="02040602050305030304" pitchFamily="18" charset="0"/>
            </a:endParaRPr>
          </a:p>
        </p:txBody>
      </p:sp>
      <p:sp>
        <p:nvSpPr>
          <p:cNvPr id="4" name="TextBox 3">
            <a:extLst>
              <a:ext uri="{FF2B5EF4-FFF2-40B4-BE49-F238E27FC236}">
                <a16:creationId xmlns:a16="http://schemas.microsoft.com/office/drawing/2014/main" id="{3F66B99F-26E9-FA60-AE73-E7A4246E2241}"/>
              </a:ext>
            </a:extLst>
          </p:cNvPr>
          <p:cNvSpPr txBox="1"/>
          <p:nvPr/>
        </p:nvSpPr>
        <p:spPr>
          <a:xfrm>
            <a:off x="894969" y="1224516"/>
            <a:ext cx="10706470" cy="646331"/>
          </a:xfrm>
          <a:prstGeom prst="rect">
            <a:avLst/>
          </a:prstGeom>
          <a:noFill/>
        </p:spPr>
        <p:txBody>
          <a:bodyPr wrap="square" rtlCol="0">
            <a:spAutoFit/>
          </a:bodyPr>
          <a:lstStyle/>
          <a:p>
            <a:r>
              <a:rPr lang="en-US" i="1" dirty="0"/>
              <a:t>A name that connects the historical context of the pink tea parties with the ongoing journey toward women’s empowerment. It also emphasizes the celebration of progress and the power of women coming together.</a:t>
            </a:r>
            <a:endParaRPr lang="en-CA" i="1" dirty="0"/>
          </a:p>
        </p:txBody>
      </p:sp>
      <p:pic>
        <p:nvPicPr>
          <p:cNvPr id="8" name="Picture 7" descr="A pink cup and saucer&#10;&#10;Description automatically generated">
            <a:extLst>
              <a:ext uri="{FF2B5EF4-FFF2-40B4-BE49-F238E27FC236}">
                <a16:creationId xmlns:a16="http://schemas.microsoft.com/office/drawing/2014/main" id="{4B85F2B2-E43A-F93C-A0DB-46F3D7845EAA}"/>
              </a:ext>
            </a:extLst>
          </p:cNvPr>
          <p:cNvPicPr>
            <a:picLocks noChangeAspect="1"/>
          </p:cNvPicPr>
          <p:nvPr/>
        </p:nvPicPr>
        <p:blipFill>
          <a:blip r:embed="rId3">
            <a:extLst>
              <a:ext uri="{28A0092B-C50C-407E-A947-70E740481C1C}">
                <a14:useLocalDpi xmlns:a14="http://schemas.microsoft.com/office/drawing/2010/main" val="0"/>
              </a:ext>
            </a:extLst>
          </a:blip>
          <a:srcRect l="55730"/>
          <a:stretch/>
        </p:blipFill>
        <p:spPr>
          <a:xfrm>
            <a:off x="-1" y="2066759"/>
            <a:ext cx="2865121" cy="4777380"/>
          </a:xfrm>
          <a:prstGeom prst="rect">
            <a:avLst/>
          </a:prstGeom>
        </p:spPr>
      </p:pic>
    </p:spTree>
    <p:extLst>
      <p:ext uri="{BB962C8B-B14F-4D97-AF65-F5344CB8AC3E}">
        <p14:creationId xmlns:p14="http://schemas.microsoft.com/office/powerpoint/2010/main" val="133884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42E397-488A-C858-480D-C8DC7A37FF60}"/>
              </a:ext>
            </a:extLst>
          </p:cNvPr>
          <p:cNvSpPr txBox="1">
            <a:spLocks/>
          </p:cNvSpPr>
          <p:nvPr/>
        </p:nvSpPr>
        <p:spPr>
          <a:xfrm>
            <a:off x="425573" y="317666"/>
            <a:ext cx="10123502" cy="768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chemeClr val="accent6">
                    <a:lumMod val="75000"/>
                  </a:schemeClr>
                </a:solidFill>
              </a:rPr>
              <a:t>Choose Your Tea Party for Progress</a:t>
            </a:r>
            <a:endParaRPr lang="en-CA" b="1" i="1" dirty="0">
              <a:solidFill>
                <a:schemeClr val="accent6">
                  <a:lumMod val="75000"/>
                </a:schemeClr>
              </a:solidFill>
            </a:endParaRPr>
          </a:p>
        </p:txBody>
      </p:sp>
      <p:pic>
        <p:nvPicPr>
          <p:cNvPr id="1026" name="Picture 2" descr="Claflin University's annual Hats and Gloves Tea honors women who have ...">
            <a:extLst>
              <a:ext uri="{FF2B5EF4-FFF2-40B4-BE49-F238E27FC236}">
                <a16:creationId xmlns:a16="http://schemas.microsoft.com/office/drawing/2014/main" id="{245FD825-67F8-3B82-701D-0C0C74DCB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06" y="1182832"/>
            <a:ext cx="3978029" cy="3182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re were many posters depicting Rosie the Riveter during World War II, but only became a lasting symbol of female empowerment.">
            <a:extLst>
              <a:ext uri="{FF2B5EF4-FFF2-40B4-BE49-F238E27FC236}">
                <a16:creationId xmlns:a16="http://schemas.microsoft.com/office/drawing/2014/main" id="{C1222474-5E3C-5CE4-BF78-5E279BA30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506" y="4365255"/>
            <a:ext cx="4118187" cy="23164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AD024DA-EFAE-D1E5-A519-91E10BEDCB64}"/>
              </a:ext>
            </a:extLst>
          </p:cNvPr>
          <p:cNvPicPr>
            <a:picLocks noChangeAspect="1"/>
          </p:cNvPicPr>
          <p:nvPr/>
        </p:nvPicPr>
        <p:blipFill>
          <a:blip r:embed="rId5"/>
          <a:stretch>
            <a:fillRect/>
          </a:stretch>
        </p:blipFill>
        <p:spPr>
          <a:xfrm>
            <a:off x="5051886" y="1182832"/>
            <a:ext cx="3153522" cy="3143250"/>
          </a:xfrm>
          <a:prstGeom prst="rect">
            <a:avLst/>
          </a:prstGeom>
        </p:spPr>
      </p:pic>
      <p:pic>
        <p:nvPicPr>
          <p:cNvPr id="1030" name="Picture 6" descr="Ladies Wool Felt Victorian Touring Hat - Red">
            <a:extLst>
              <a:ext uri="{FF2B5EF4-FFF2-40B4-BE49-F238E27FC236}">
                <a16:creationId xmlns:a16="http://schemas.microsoft.com/office/drawing/2014/main" id="{F2CA57C5-ACE1-2D0F-6EBB-B028EEE82D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0991" y="908011"/>
            <a:ext cx="2634009" cy="3143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D95F30F-B0A3-442C-9A60-0E39F0DC07B6}"/>
              </a:ext>
            </a:extLst>
          </p:cNvPr>
          <p:cNvSpPr txBox="1"/>
          <p:nvPr/>
        </p:nvSpPr>
        <p:spPr>
          <a:xfrm>
            <a:off x="8553168" y="4246222"/>
            <a:ext cx="3546683" cy="2554545"/>
          </a:xfrm>
          <a:prstGeom prst="rect">
            <a:avLst/>
          </a:prstGeom>
          <a:noFill/>
        </p:spPr>
        <p:txBody>
          <a:bodyPr wrap="square" rtlCol="0">
            <a:spAutoFit/>
          </a:bodyPr>
          <a:lstStyle/>
          <a:p>
            <a:r>
              <a:rPr lang="en-CA" sz="1600" b="1" dirty="0"/>
              <a:t>-You do not need to serve tea to others</a:t>
            </a:r>
          </a:p>
          <a:p>
            <a:endParaRPr lang="en-CA" sz="1600" b="1" dirty="0"/>
          </a:p>
          <a:p>
            <a:r>
              <a:rPr lang="en-CA" sz="1600" b="1" dirty="0"/>
              <a:t>-Minimum participation: 2 people</a:t>
            </a:r>
          </a:p>
          <a:p>
            <a:endParaRPr lang="en-CA" sz="1600" b="1" dirty="0"/>
          </a:p>
          <a:p>
            <a:r>
              <a:rPr lang="en-CA" sz="1600" b="1" dirty="0"/>
              <a:t>-Bring nice tea pot and cup for yourself, chair, tiny table (carry with one hand) </a:t>
            </a:r>
          </a:p>
          <a:p>
            <a:endParaRPr lang="en-CA" sz="1600" b="1" dirty="0"/>
          </a:p>
          <a:p>
            <a:r>
              <a:rPr lang="en-CA" sz="1600" b="1" dirty="0"/>
              <a:t>-Bring BPW information  </a:t>
            </a:r>
          </a:p>
        </p:txBody>
      </p:sp>
      <p:sp>
        <p:nvSpPr>
          <p:cNvPr id="12" name="Rectangle 11">
            <a:extLst>
              <a:ext uri="{FF2B5EF4-FFF2-40B4-BE49-F238E27FC236}">
                <a16:creationId xmlns:a16="http://schemas.microsoft.com/office/drawing/2014/main" id="{C028669A-2608-81B2-329C-D97B0707A675}"/>
              </a:ext>
            </a:extLst>
          </p:cNvPr>
          <p:cNvSpPr/>
          <p:nvPr/>
        </p:nvSpPr>
        <p:spPr>
          <a:xfrm>
            <a:off x="314385" y="4786008"/>
            <a:ext cx="3411310"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GET NOTICED</a:t>
            </a:r>
          </a:p>
        </p:txBody>
      </p:sp>
    </p:spTree>
    <p:extLst>
      <p:ext uri="{BB962C8B-B14F-4D97-AF65-F5344CB8AC3E}">
        <p14:creationId xmlns:p14="http://schemas.microsoft.com/office/powerpoint/2010/main" val="231912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ED43-ED58-3FCA-F0E2-D061EA31913C}"/>
              </a:ext>
            </a:extLst>
          </p:cNvPr>
          <p:cNvSpPr txBox="1">
            <a:spLocks/>
          </p:cNvSpPr>
          <p:nvPr/>
        </p:nvSpPr>
        <p:spPr>
          <a:xfrm>
            <a:off x="946952" y="722868"/>
            <a:ext cx="6483658" cy="768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i="1" dirty="0">
                <a:solidFill>
                  <a:schemeClr val="accent6">
                    <a:lumMod val="75000"/>
                  </a:schemeClr>
                </a:solidFill>
              </a:rPr>
              <a:t>Potential Issues</a:t>
            </a:r>
          </a:p>
        </p:txBody>
      </p:sp>
      <p:sp>
        <p:nvSpPr>
          <p:cNvPr id="3" name="TextBox 2">
            <a:extLst>
              <a:ext uri="{FF2B5EF4-FFF2-40B4-BE49-F238E27FC236}">
                <a16:creationId xmlns:a16="http://schemas.microsoft.com/office/drawing/2014/main" id="{C77C7F37-938E-1DF2-7621-F3429CF1CA7F}"/>
              </a:ext>
            </a:extLst>
          </p:cNvPr>
          <p:cNvSpPr txBox="1"/>
          <p:nvPr/>
        </p:nvSpPr>
        <p:spPr>
          <a:xfrm>
            <a:off x="2918296" y="1581861"/>
            <a:ext cx="7315201" cy="4801314"/>
          </a:xfrm>
          <a:prstGeom prst="rect">
            <a:avLst/>
          </a:prstGeom>
          <a:noFill/>
        </p:spPr>
        <p:txBody>
          <a:bodyPr wrap="square" rtlCol="0">
            <a:spAutoFit/>
          </a:bodyPr>
          <a:lstStyle/>
          <a:p>
            <a:pPr marL="285750" indent="-285750">
              <a:buFont typeface="Arial" panose="020B0604020202020204" pitchFamily="34" charset="0"/>
              <a:buChar char="•"/>
            </a:pPr>
            <a:r>
              <a:rPr lang="en-CA" dirty="0"/>
              <a:t>You may require consent from venue.</a:t>
            </a:r>
          </a:p>
          <a:p>
            <a:endParaRPr lang="en-CA" dirty="0"/>
          </a:p>
          <a:p>
            <a:pPr marL="285750" indent="-285750">
              <a:buFont typeface="Arial" panose="020B0604020202020204" pitchFamily="34" charset="0"/>
              <a:buChar char="•"/>
            </a:pPr>
            <a:r>
              <a:rPr lang="en-CA" dirty="0"/>
              <a:t>Certain venues will require insurance.</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We are not feeding the public, only drawing attention to ourselves.</a:t>
            </a:r>
          </a:p>
          <a:p>
            <a:endParaRPr lang="en-CA" dirty="0"/>
          </a:p>
          <a:p>
            <a:pPr marL="285750" indent="-285750">
              <a:buFont typeface="Arial" panose="020B0604020202020204" pitchFamily="34" charset="0"/>
              <a:buChar char="•"/>
            </a:pPr>
            <a:r>
              <a:rPr lang="en-CA" dirty="0"/>
              <a:t>We are not carrying or collecting money.</a:t>
            </a:r>
          </a:p>
          <a:p>
            <a:endParaRPr lang="en-CA" dirty="0"/>
          </a:p>
          <a:p>
            <a:pPr marL="285750" indent="-285750">
              <a:buFont typeface="Arial" panose="020B0604020202020204" pitchFamily="34" charset="0"/>
              <a:buChar char="•"/>
            </a:pPr>
            <a:r>
              <a:rPr lang="en-CA" dirty="0"/>
              <a:t>We should have access to a cell phone for emergency purposes.</a:t>
            </a:r>
          </a:p>
          <a:p>
            <a:endParaRPr lang="en-CA" dirty="0"/>
          </a:p>
          <a:p>
            <a:pPr marL="285750" indent="-285750">
              <a:buFont typeface="Arial" panose="020B0604020202020204" pitchFamily="34" charset="0"/>
              <a:buChar char="•"/>
            </a:pPr>
            <a:r>
              <a:rPr lang="en-CA" dirty="0"/>
              <a:t>We should be prepared to answer questions in a polite way.</a:t>
            </a:r>
          </a:p>
          <a:p>
            <a:endParaRPr lang="en-CA" dirty="0"/>
          </a:p>
          <a:p>
            <a:pPr marL="285750" indent="-285750">
              <a:buFont typeface="Arial" panose="020B0604020202020204" pitchFamily="34" charset="0"/>
              <a:buChar char="•"/>
            </a:pPr>
            <a:r>
              <a:rPr lang="en-CA" dirty="0"/>
              <a:t>Costs only involve what you already own. If you need something, ask around first. If you have BPW pins, please wear them.</a:t>
            </a:r>
          </a:p>
          <a:p>
            <a:endParaRPr lang="en-CA" dirty="0"/>
          </a:p>
          <a:p>
            <a:r>
              <a:rPr lang="en-CA" b="1" dirty="0"/>
              <a:t>Any other considerations?</a:t>
            </a:r>
          </a:p>
          <a:p>
            <a:endParaRPr lang="en-CA" dirty="0"/>
          </a:p>
        </p:txBody>
      </p:sp>
      <p:pic>
        <p:nvPicPr>
          <p:cNvPr id="4" name="Picture 8" descr="Autumn leaf color Clip art - green leaves png download - 9508*5221 ...">
            <a:extLst>
              <a:ext uri="{FF2B5EF4-FFF2-40B4-BE49-F238E27FC236}">
                <a16:creationId xmlns:a16="http://schemas.microsoft.com/office/drawing/2014/main" id="{0D0AC484-9E12-D15F-FF79-B48B2C9FE52E}"/>
              </a:ext>
            </a:extLst>
          </p:cNvPr>
          <p:cNvPicPr>
            <a:picLocks noChangeAspect="1" noChangeArrowheads="1"/>
          </p:cNvPicPr>
          <p:nvPr/>
        </p:nvPicPr>
        <p:blipFill rotWithShape="1">
          <a:blip r:embed="rId2">
            <a:alphaModFix amt="30000"/>
            <a:extLst>
              <a:ext uri="{28A0092B-C50C-407E-A947-70E740481C1C}">
                <a14:useLocalDpi xmlns:a14="http://schemas.microsoft.com/office/drawing/2010/main" val="0"/>
              </a:ext>
            </a:extLst>
          </a:blip>
          <a:srcRect l="26689" r="3549" b="50000"/>
          <a:stretch/>
        </p:blipFill>
        <p:spPr bwMode="auto">
          <a:xfrm>
            <a:off x="0" y="4686288"/>
            <a:ext cx="5518298" cy="217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01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6C3EF1-55A3-6D30-F483-8E2D0481A3E3}"/>
              </a:ext>
            </a:extLst>
          </p:cNvPr>
          <p:cNvSpPr txBox="1"/>
          <p:nvPr/>
        </p:nvSpPr>
        <p:spPr>
          <a:xfrm>
            <a:off x="1328461" y="1141253"/>
            <a:ext cx="9178671" cy="3147015"/>
          </a:xfrm>
          <a:prstGeom prst="rect">
            <a:avLst/>
          </a:prstGeom>
          <a:noFill/>
        </p:spPr>
        <p:txBody>
          <a:bodyPr wrap="square" rtlCol="0">
            <a:spAutoFit/>
          </a:bodyPr>
          <a:lstStyle/>
          <a:p>
            <a:pPr algn="l">
              <a:spcBef>
                <a:spcPts val="1500"/>
              </a:spcBef>
              <a:spcAft>
                <a:spcPts val="150"/>
              </a:spcAft>
              <a:buFont typeface="Arial" panose="020B0604020202020204" pitchFamily="34" charset="0"/>
              <a:buChar char="•"/>
            </a:pPr>
            <a:r>
              <a:rPr lang="en-US" b="0" i="0" dirty="0">
                <a:solidFill>
                  <a:srgbClr val="555555"/>
                </a:solidFill>
                <a:effectLst/>
                <a:latin typeface="prn"/>
              </a:rPr>
              <a:t>Individually </a:t>
            </a:r>
            <a:r>
              <a:rPr lang="en-US" dirty="0">
                <a:solidFill>
                  <a:srgbClr val="555555"/>
                </a:solidFill>
                <a:latin typeface="prn"/>
              </a:rPr>
              <a:t>take </a:t>
            </a:r>
            <a:r>
              <a:rPr lang="en-US" b="0" i="0" dirty="0">
                <a:solidFill>
                  <a:srgbClr val="555555"/>
                </a:solidFill>
                <a:effectLst/>
                <a:latin typeface="prn"/>
              </a:rPr>
              <a:t>pictures of your tea party &amp; share </a:t>
            </a:r>
            <a:r>
              <a:rPr lang="en-US" b="1" i="0" dirty="0">
                <a:solidFill>
                  <a:schemeClr val="accent6">
                    <a:lumMod val="75000"/>
                  </a:schemeClr>
                </a:solidFill>
                <a:effectLst/>
                <a:latin typeface="prn"/>
              </a:rPr>
              <a:t>#BPWPinkTeaParty25</a:t>
            </a:r>
          </a:p>
          <a:p>
            <a:pPr algn="l">
              <a:spcBef>
                <a:spcPts val="1500"/>
              </a:spcBef>
              <a:spcAft>
                <a:spcPts val="150"/>
              </a:spcAft>
              <a:buFont typeface="Arial" panose="020B0604020202020204" pitchFamily="34" charset="0"/>
              <a:buChar char="•"/>
            </a:pPr>
            <a:r>
              <a:rPr lang="en-US" b="0" i="0" dirty="0">
                <a:solidFill>
                  <a:srgbClr val="555555"/>
                </a:solidFill>
                <a:effectLst/>
                <a:latin typeface="prn"/>
              </a:rPr>
              <a:t>Host Facebook/Instagram live videos as an individual or a pair where they discuss the event</a:t>
            </a:r>
          </a:p>
          <a:p>
            <a:pPr algn="l">
              <a:spcBef>
                <a:spcPts val="1500"/>
              </a:spcBef>
              <a:spcAft>
                <a:spcPts val="150"/>
              </a:spcAft>
              <a:buFont typeface="Arial" panose="020B0604020202020204" pitchFamily="34" charset="0"/>
              <a:buChar char="•"/>
            </a:pPr>
            <a:r>
              <a:rPr lang="en-US" b="0" i="0" dirty="0">
                <a:solidFill>
                  <a:srgbClr val="555555"/>
                </a:solidFill>
                <a:effectLst/>
                <a:latin typeface="prn"/>
              </a:rPr>
              <a:t>Write post for about what you’ve gotten out of being a member &amp; share </a:t>
            </a:r>
            <a:r>
              <a:rPr lang="en-US" b="1" i="0" dirty="0">
                <a:solidFill>
                  <a:schemeClr val="accent6">
                    <a:lumMod val="75000"/>
                  </a:schemeClr>
                </a:solidFill>
                <a:effectLst/>
                <a:latin typeface="prn"/>
              </a:rPr>
              <a:t>#BPWPinkTeaParty25 </a:t>
            </a:r>
          </a:p>
          <a:p>
            <a:pPr algn="l">
              <a:spcBef>
                <a:spcPts val="1500"/>
              </a:spcBef>
              <a:spcAft>
                <a:spcPts val="150"/>
              </a:spcAft>
              <a:buFont typeface="Arial" panose="020B0604020202020204" pitchFamily="34" charset="0"/>
              <a:buChar char="•"/>
            </a:pPr>
            <a:r>
              <a:rPr lang="en-US" b="0" i="0" dirty="0">
                <a:solidFill>
                  <a:srgbClr val="555555"/>
                </a:solidFill>
                <a:effectLst/>
                <a:latin typeface="prn"/>
              </a:rPr>
              <a:t>Share </a:t>
            </a:r>
            <a:r>
              <a:rPr lang="en-US" dirty="0">
                <a:solidFill>
                  <a:srgbClr val="555555"/>
                </a:solidFill>
                <a:latin typeface="prn"/>
              </a:rPr>
              <a:t>Ontario’s</a:t>
            </a:r>
            <a:r>
              <a:rPr lang="en-US" b="0" i="0" dirty="0">
                <a:solidFill>
                  <a:srgbClr val="555555"/>
                </a:solidFill>
                <a:effectLst/>
                <a:latin typeface="prn"/>
              </a:rPr>
              <a:t> membership drive posts on social media with your followers</a:t>
            </a:r>
          </a:p>
          <a:p>
            <a:pPr>
              <a:spcBef>
                <a:spcPts val="1500"/>
              </a:spcBef>
              <a:spcAft>
                <a:spcPts val="150"/>
              </a:spcAft>
              <a:buFont typeface="Arial" panose="020B0604020202020204" pitchFamily="34" charset="0"/>
              <a:buChar char="•"/>
            </a:pPr>
            <a:r>
              <a:rPr lang="en-US" b="0" i="0" dirty="0">
                <a:solidFill>
                  <a:srgbClr val="555555"/>
                </a:solidFill>
                <a:effectLst/>
                <a:latin typeface="prn"/>
              </a:rPr>
              <a:t>Ask visitors to add their emails to receive our newsletter </a:t>
            </a:r>
          </a:p>
          <a:p>
            <a:pPr algn="l">
              <a:spcBef>
                <a:spcPts val="1500"/>
              </a:spcBef>
              <a:spcAft>
                <a:spcPts val="150"/>
              </a:spcAft>
              <a:buFont typeface="Arial" panose="020B0604020202020204" pitchFamily="34" charset="0"/>
              <a:buChar char="•"/>
            </a:pPr>
            <a:endParaRPr lang="en-US" b="0" i="0" dirty="0">
              <a:solidFill>
                <a:srgbClr val="555555"/>
              </a:solidFill>
              <a:effectLst/>
              <a:latin typeface="prn"/>
            </a:endParaRPr>
          </a:p>
          <a:p>
            <a:endParaRPr lang="en-CA" dirty="0"/>
          </a:p>
        </p:txBody>
      </p:sp>
      <p:sp>
        <p:nvSpPr>
          <p:cNvPr id="3" name="Title 1">
            <a:extLst>
              <a:ext uri="{FF2B5EF4-FFF2-40B4-BE49-F238E27FC236}">
                <a16:creationId xmlns:a16="http://schemas.microsoft.com/office/drawing/2014/main" id="{500D4F31-03C2-2F3F-2FAD-2710D692DB39}"/>
              </a:ext>
            </a:extLst>
          </p:cNvPr>
          <p:cNvSpPr txBox="1">
            <a:spLocks/>
          </p:cNvSpPr>
          <p:nvPr/>
        </p:nvSpPr>
        <p:spPr>
          <a:xfrm>
            <a:off x="752398" y="372672"/>
            <a:ext cx="6483658" cy="768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i="1" dirty="0">
                <a:solidFill>
                  <a:schemeClr val="accent6">
                    <a:lumMod val="75000"/>
                  </a:schemeClr>
                </a:solidFill>
              </a:rPr>
              <a:t>What We Ask </a:t>
            </a:r>
          </a:p>
        </p:txBody>
      </p:sp>
      <p:sp>
        <p:nvSpPr>
          <p:cNvPr id="4" name="Title 1">
            <a:extLst>
              <a:ext uri="{FF2B5EF4-FFF2-40B4-BE49-F238E27FC236}">
                <a16:creationId xmlns:a16="http://schemas.microsoft.com/office/drawing/2014/main" id="{B1FEEBA9-2F56-279E-163C-CCA1A26A675E}"/>
              </a:ext>
            </a:extLst>
          </p:cNvPr>
          <p:cNvSpPr txBox="1">
            <a:spLocks/>
          </p:cNvSpPr>
          <p:nvPr/>
        </p:nvSpPr>
        <p:spPr>
          <a:xfrm>
            <a:off x="803742" y="3694778"/>
            <a:ext cx="6483658" cy="768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i="1" dirty="0">
                <a:solidFill>
                  <a:schemeClr val="accent6">
                    <a:lumMod val="75000"/>
                  </a:schemeClr>
                </a:solidFill>
              </a:rPr>
              <a:t>What We Will Track</a:t>
            </a:r>
          </a:p>
        </p:txBody>
      </p:sp>
      <p:sp>
        <p:nvSpPr>
          <p:cNvPr id="5" name="TextBox 4">
            <a:extLst>
              <a:ext uri="{FF2B5EF4-FFF2-40B4-BE49-F238E27FC236}">
                <a16:creationId xmlns:a16="http://schemas.microsoft.com/office/drawing/2014/main" id="{96748D92-DC3B-C4C5-6A07-BA45CF7B1F92}"/>
              </a:ext>
            </a:extLst>
          </p:cNvPr>
          <p:cNvSpPr txBox="1"/>
          <p:nvPr/>
        </p:nvSpPr>
        <p:spPr>
          <a:xfrm>
            <a:off x="1328462" y="4474516"/>
            <a:ext cx="8842160" cy="1359346"/>
          </a:xfrm>
          <a:prstGeom prst="rect">
            <a:avLst/>
          </a:prstGeom>
          <a:noFill/>
        </p:spPr>
        <p:txBody>
          <a:bodyPr wrap="square" rtlCol="0">
            <a:spAutoFit/>
          </a:bodyPr>
          <a:lstStyle/>
          <a:p>
            <a:pPr algn="l">
              <a:spcBef>
                <a:spcPts val="1500"/>
              </a:spcBef>
              <a:spcAft>
                <a:spcPts val="150"/>
              </a:spcAft>
              <a:buFont typeface="Arial" panose="020B0604020202020204" pitchFamily="34" charset="0"/>
              <a:buChar char="•"/>
            </a:pPr>
            <a:r>
              <a:rPr lang="en-US" b="0" i="0" dirty="0">
                <a:solidFill>
                  <a:srgbClr val="555555"/>
                </a:solidFill>
                <a:effectLst/>
                <a:latin typeface="prn"/>
              </a:rPr>
              <a:t> We will ask your club how many people the event attracted</a:t>
            </a:r>
          </a:p>
          <a:p>
            <a:pPr algn="l">
              <a:spcBef>
                <a:spcPts val="1500"/>
              </a:spcBef>
              <a:spcAft>
                <a:spcPts val="150"/>
              </a:spcAft>
              <a:buFont typeface="Arial" panose="020B0604020202020204" pitchFamily="34" charset="0"/>
              <a:buChar char="•"/>
            </a:pPr>
            <a:r>
              <a:rPr lang="en-US" b="0" i="0" dirty="0">
                <a:solidFill>
                  <a:srgbClr val="555555"/>
                </a:solidFill>
                <a:effectLst/>
                <a:latin typeface="prn"/>
              </a:rPr>
              <a:t>We will ask if anyone collected membership forms and/or emails for the newsletter</a:t>
            </a:r>
            <a:endParaRPr lang="en-US" dirty="0">
              <a:solidFill>
                <a:srgbClr val="555555"/>
              </a:solidFill>
              <a:latin typeface="prn"/>
            </a:endParaRPr>
          </a:p>
          <a:p>
            <a:pPr algn="l">
              <a:spcBef>
                <a:spcPts val="1500"/>
              </a:spcBef>
              <a:spcAft>
                <a:spcPts val="150"/>
              </a:spcAft>
              <a:buFont typeface="Arial" panose="020B0604020202020204" pitchFamily="34" charset="0"/>
              <a:buChar char="•"/>
            </a:pPr>
            <a:r>
              <a:rPr lang="en-US" b="0" i="0" dirty="0">
                <a:solidFill>
                  <a:srgbClr val="555555"/>
                </a:solidFill>
                <a:effectLst/>
                <a:latin typeface="prn"/>
              </a:rPr>
              <a:t>We will remain attuned to post engagement differences </a:t>
            </a:r>
            <a:r>
              <a:rPr lang="en-US" dirty="0">
                <a:solidFill>
                  <a:srgbClr val="555555"/>
                </a:solidFill>
                <a:latin typeface="prn"/>
              </a:rPr>
              <a:t>on our social media and website</a:t>
            </a:r>
            <a:endParaRPr lang="en-US" b="0" i="0" dirty="0">
              <a:solidFill>
                <a:srgbClr val="555555"/>
              </a:solidFill>
              <a:effectLst/>
              <a:latin typeface="prn"/>
            </a:endParaRPr>
          </a:p>
        </p:txBody>
      </p:sp>
      <p:pic>
        <p:nvPicPr>
          <p:cNvPr id="6" name="Picture 8" descr="Autumn leaf color Clip art - green leaves png download - 9508*5221 ...">
            <a:extLst>
              <a:ext uri="{FF2B5EF4-FFF2-40B4-BE49-F238E27FC236}">
                <a16:creationId xmlns:a16="http://schemas.microsoft.com/office/drawing/2014/main" id="{4EA34FCD-39A7-B933-4346-59E6802033B0}"/>
              </a:ext>
            </a:extLst>
          </p:cNvPr>
          <p:cNvPicPr>
            <a:picLocks noChangeAspect="1" noChangeArrowheads="1"/>
          </p:cNvPicPr>
          <p:nvPr/>
        </p:nvPicPr>
        <p:blipFill rotWithShape="1">
          <a:blip r:embed="rId2">
            <a:alphaModFix amt="30000"/>
            <a:extLst>
              <a:ext uri="{28A0092B-C50C-407E-A947-70E740481C1C}">
                <a14:useLocalDpi xmlns:a14="http://schemas.microsoft.com/office/drawing/2010/main" val="0"/>
              </a:ext>
            </a:extLst>
          </a:blip>
          <a:srcRect l="7554" r="6824" b="58120"/>
          <a:stretch/>
        </p:blipFill>
        <p:spPr bwMode="auto">
          <a:xfrm>
            <a:off x="84667" y="5038996"/>
            <a:ext cx="6772940" cy="1819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PW Ontario: Experience the Strength of Women Working Together">
            <a:extLst>
              <a:ext uri="{FF2B5EF4-FFF2-40B4-BE49-F238E27FC236}">
                <a16:creationId xmlns:a16="http://schemas.microsoft.com/office/drawing/2014/main" id="{8821E398-E756-5ADC-A081-BD5C58C51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7802" y="256514"/>
            <a:ext cx="1905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a Pot Pouring into Cup and Saucer  png">
            <a:extLst>
              <a:ext uri="{FF2B5EF4-FFF2-40B4-BE49-F238E27FC236}">
                <a16:creationId xmlns:a16="http://schemas.microsoft.com/office/drawing/2014/main" id="{B84AC327-8816-62D4-2B63-27C834AAB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1298" y="2613362"/>
            <a:ext cx="2518008" cy="29314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9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B0E3-DCF9-C735-A0A5-799500E31BAB}"/>
              </a:ext>
            </a:extLst>
          </p:cNvPr>
          <p:cNvSpPr txBox="1">
            <a:spLocks/>
          </p:cNvSpPr>
          <p:nvPr/>
        </p:nvSpPr>
        <p:spPr>
          <a:xfrm>
            <a:off x="888407" y="532312"/>
            <a:ext cx="6483658" cy="768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i="1" dirty="0">
                <a:solidFill>
                  <a:schemeClr val="accent6">
                    <a:lumMod val="75000"/>
                  </a:schemeClr>
                </a:solidFill>
              </a:rPr>
              <a:t>What We Will Provide</a:t>
            </a:r>
          </a:p>
        </p:txBody>
      </p:sp>
      <p:sp>
        <p:nvSpPr>
          <p:cNvPr id="3" name="TextBox 2">
            <a:extLst>
              <a:ext uri="{FF2B5EF4-FFF2-40B4-BE49-F238E27FC236}">
                <a16:creationId xmlns:a16="http://schemas.microsoft.com/office/drawing/2014/main" id="{E1503E9F-4675-F957-EAD1-FD0DFC4DA406}"/>
              </a:ext>
            </a:extLst>
          </p:cNvPr>
          <p:cNvSpPr txBox="1"/>
          <p:nvPr/>
        </p:nvSpPr>
        <p:spPr>
          <a:xfrm>
            <a:off x="2125133" y="2692372"/>
            <a:ext cx="6350000" cy="646331"/>
          </a:xfrm>
          <a:prstGeom prst="rect">
            <a:avLst/>
          </a:prstGeom>
          <a:noFill/>
        </p:spPr>
        <p:txBody>
          <a:bodyPr wrap="square" rtlCol="0">
            <a:spAutoFit/>
          </a:bodyPr>
          <a:lstStyle/>
          <a:p>
            <a:r>
              <a:rPr lang="en-CA" dirty="0"/>
              <a:t>3. A  BPW-Ontario document to collect emails for our newsletter </a:t>
            </a:r>
          </a:p>
        </p:txBody>
      </p:sp>
      <p:sp>
        <p:nvSpPr>
          <p:cNvPr id="4" name="TextBox 3">
            <a:extLst>
              <a:ext uri="{FF2B5EF4-FFF2-40B4-BE49-F238E27FC236}">
                <a16:creationId xmlns:a16="http://schemas.microsoft.com/office/drawing/2014/main" id="{18FCC50C-D7DD-ED73-7011-6E77D89C9E31}"/>
              </a:ext>
            </a:extLst>
          </p:cNvPr>
          <p:cNvSpPr txBox="1"/>
          <p:nvPr/>
        </p:nvSpPr>
        <p:spPr>
          <a:xfrm>
            <a:off x="2125133" y="1239615"/>
            <a:ext cx="6350000" cy="646331"/>
          </a:xfrm>
          <a:prstGeom prst="rect">
            <a:avLst/>
          </a:prstGeom>
          <a:noFill/>
        </p:spPr>
        <p:txBody>
          <a:bodyPr wrap="square" rtlCol="0">
            <a:spAutoFit/>
          </a:bodyPr>
          <a:lstStyle/>
          <a:p>
            <a:r>
              <a:rPr lang="en-CA" dirty="0"/>
              <a:t>1. Letter for Management: A  BPW-Ontario letter to inform the venues about who we are and the purpose of the event</a:t>
            </a:r>
          </a:p>
        </p:txBody>
      </p:sp>
      <p:sp>
        <p:nvSpPr>
          <p:cNvPr id="5" name="TextBox 4">
            <a:extLst>
              <a:ext uri="{FF2B5EF4-FFF2-40B4-BE49-F238E27FC236}">
                <a16:creationId xmlns:a16="http://schemas.microsoft.com/office/drawing/2014/main" id="{44D9F83C-27BE-D7B8-06B1-C7635E224A7A}"/>
              </a:ext>
            </a:extLst>
          </p:cNvPr>
          <p:cNvSpPr txBox="1"/>
          <p:nvPr/>
        </p:nvSpPr>
        <p:spPr>
          <a:xfrm>
            <a:off x="2125133" y="1994389"/>
            <a:ext cx="6350000" cy="646331"/>
          </a:xfrm>
          <a:prstGeom prst="rect">
            <a:avLst/>
          </a:prstGeom>
          <a:noFill/>
        </p:spPr>
        <p:txBody>
          <a:bodyPr wrap="square" rtlCol="0">
            <a:spAutoFit/>
          </a:bodyPr>
          <a:lstStyle/>
          <a:p>
            <a:r>
              <a:rPr lang="en-CA" dirty="0"/>
              <a:t>2. An Introduction Letter for Visitors: A  BPW-Ontario document about us and why we are out on April 12</a:t>
            </a:r>
            <a:r>
              <a:rPr lang="en-CA" baseline="30000" dirty="0"/>
              <a:t>th</a:t>
            </a:r>
            <a:endParaRPr lang="en-CA" dirty="0"/>
          </a:p>
        </p:txBody>
      </p:sp>
      <p:sp>
        <p:nvSpPr>
          <p:cNvPr id="7" name="Title 1">
            <a:extLst>
              <a:ext uri="{FF2B5EF4-FFF2-40B4-BE49-F238E27FC236}">
                <a16:creationId xmlns:a16="http://schemas.microsoft.com/office/drawing/2014/main" id="{DA684441-96AD-82AA-6604-5B0DF86DF342}"/>
              </a:ext>
            </a:extLst>
          </p:cNvPr>
          <p:cNvSpPr txBox="1">
            <a:spLocks/>
          </p:cNvSpPr>
          <p:nvPr/>
        </p:nvSpPr>
        <p:spPr>
          <a:xfrm>
            <a:off x="888407" y="3784237"/>
            <a:ext cx="6483658" cy="768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i="1" dirty="0">
                <a:solidFill>
                  <a:schemeClr val="accent6">
                    <a:lumMod val="75000"/>
                  </a:schemeClr>
                </a:solidFill>
              </a:rPr>
              <a:t>Important Dates</a:t>
            </a:r>
          </a:p>
        </p:txBody>
      </p:sp>
      <p:sp>
        <p:nvSpPr>
          <p:cNvPr id="8" name="TextBox 7">
            <a:extLst>
              <a:ext uri="{FF2B5EF4-FFF2-40B4-BE49-F238E27FC236}">
                <a16:creationId xmlns:a16="http://schemas.microsoft.com/office/drawing/2014/main" id="{D0A58E20-6A5C-8412-7238-025A2CC709E4}"/>
              </a:ext>
            </a:extLst>
          </p:cNvPr>
          <p:cNvSpPr txBox="1"/>
          <p:nvPr/>
        </p:nvSpPr>
        <p:spPr>
          <a:xfrm>
            <a:off x="2125133" y="4520802"/>
            <a:ext cx="6350000" cy="646331"/>
          </a:xfrm>
          <a:prstGeom prst="rect">
            <a:avLst/>
          </a:prstGeom>
          <a:noFill/>
        </p:spPr>
        <p:txBody>
          <a:bodyPr wrap="square" rtlCol="0">
            <a:spAutoFit/>
          </a:bodyPr>
          <a:lstStyle/>
          <a:p>
            <a:r>
              <a:rPr lang="en-CA" dirty="0"/>
              <a:t>- A list of locations that you have agreements to participate at by March 31st</a:t>
            </a:r>
          </a:p>
        </p:txBody>
      </p:sp>
      <p:sp>
        <p:nvSpPr>
          <p:cNvPr id="9" name="TextBox 8">
            <a:extLst>
              <a:ext uri="{FF2B5EF4-FFF2-40B4-BE49-F238E27FC236}">
                <a16:creationId xmlns:a16="http://schemas.microsoft.com/office/drawing/2014/main" id="{23DDF4C1-63E3-AEC0-1625-217E78CFA917}"/>
              </a:ext>
            </a:extLst>
          </p:cNvPr>
          <p:cNvSpPr txBox="1"/>
          <p:nvPr/>
        </p:nvSpPr>
        <p:spPr>
          <a:xfrm>
            <a:off x="2125133" y="5289383"/>
            <a:ext cx="6350000" cy="646331"/>
          </a:xfrm>
          <a:prstGeom prst="rect">
            <a:avLst/>
          </a:prstGeom>
          <a:noFill/>
        </p:spPr>
        <p:txBody>
          <a:bodyPr wrap="square" rtlCol="0">
            <a:spAutoFit/>
          </a:bodyPr>
          <a:lstStyle/>
          <a:p>
            <a:r>
              <a:rPr lang="en-CA" dirty="0"/>
              <a:t>- To submit all numbers of visitors, email consent form by April 14</a:t>
            </a:r>
            <a:r>
              <a:rPr lang="en-CA" baseline="30000" dirty="0"/>
              <a:t>th</a:t>
            </a:r>
            <a:endParaRPr lang="en-CA" dirty="0"/>
          </a:p>
        </p:txBody>
      </p:sp>
      <p:pic>
        <p:nvPicPr>
          <p:cNvPr id="10" name="Picture 8" descr="Autumn leaf color Clip art - green leaves png download - 9508*5221 ...">
            <a:extLst>
              <a:ext uri="{FF2B5EF4-FFF2-40B4-BE49-F238E27FC236}">
                <a16:creationId xmlns:a16="http://schemas.microsoft.com/office/drawing/2014/main" id="{5DF0534A-EADA-49C8-8E55-EB044C5B917B}"/>
              </a:ext>
            </a:extLst>
          </p:cNvPr>
          <p:cNvPicPr>
            <a:picLocks noChangeAspect="1" noChangeArrowheads="1"/>
          </p:cNvPicPr>
          <p:nvPr/>
        </p:nvPicPr>
        <p:blipFill rotWithShape="1">
          <a:blip r:embed="rId2">
            <a:alphaModFix amt="30000"/>
            <a:extLst>
              <a:ext uri="{28A0092B-C50C-407E-A947-70E740481C1C}">
                <a14:useLocalDpi xmlns:a14="http://schemas.microsoft.com/office/drawing/2010/main" val="0"/>
              </a:ext>
            </a:extLst>
          </a:blip>
          <a:srcRect l="7554" r="6824" b="58120"/>
          <a:stretch/>
        </p:blipFill>
        <p:spPr bwMode="auto">
          <a:xfrm>
            <a:off x="67733" y="5026212"/>
            <a:ext cx="6772940" cy="18190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BPW Ontario: Experience the Strength of Women Working Together">
            <a:extLst>
              <a:ext uri="{FF2B5EF4-FFF2-40B4-BE49-F238E27FC236}">
                <a16:creationId xmlns:a16="http://schemas.microsoft.com/office/drawing/2014/main" id="{1F321A22-6E29-0EA5-CA0B-A7F12580C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593" y="486401"/>
            <a:ext cx="1905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fancy flower hat png">
            <a:extLst>
              <a:ext uri="{FF2B5EF4-FFF2-40B4-BE49-F238E27FC236}">
                <a16:creationId xmlns:a16="http://schemas.microsoft.com/office/drawing/2014/main" id="{830CDD65-B5E6-8268-7F48-8A4778C18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791" y="3990975"/>
            <a:ext cx="3267075" cy="22288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59381A7-7F4F-1DAB-0ACB-741A8F13F6CC}"/>
              </a:ext>
            </a:extLst>
          </p:cNvPr>
          <p:cNvSpPr txBox="1"/>
          <p:nvPr/>
        </p:nvSpPr>
        <p:spPr>
          <a:xfrm>
            <a:off x="2125133" y="3335726"/>
            <a:ext cx="6350000" cy="369332"/>
          </a:xfrm>
          <a:prstGeom prst="rect">
            <a:avLst/>
          </a:prstGeom>
          <a:noFill/>
        </p:spPr>
        <p:txBody>
          <a:bodyPr wrap="square" rtlCol="0">
            <a:spAutoFit/>
          </a:bodyPr>
          <a:lstStyle/>
          <a:p>
            <a:r>
              <a:rPr lang="en-CA" dirty="0"/>
              <a:t>4. A BPW-Ontario document to sign up for membership</a:t>
            </a:r>
          </a:p>
        </p:txBody>
      </p:sp>
    </p:spTree>
    <p:extLst>
      <p:ext uri="{BB962C8B-B14F-4D97-AF65-F5344CB8AC3E}">
        <p14:creationId xmlns:p14="http://schemas.microsoft.com/office/powerpoint/2010/main" val="848930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1174</TotalTime>
  <Words>850</Words>
  <Application>Microsoft Office PowerPoint</Application>
  <PresentationFormat>Widescreen</PresentationFormat>
  <Paragraphs>94</Paragraphs>
  <Slides>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Aptos Display</vt:lpstr>
      <vt:lpstr>Arial</vt:lpstr>
      <vt:lpstr>Book Antiqua</vt:lpstr>
      <vt:lpstr>inherit</vt:lpstr>
      <vt:lpstr>Libre Baskerville</vt:lpstr>
      <vt:lpstr>prn</vt:lpstr>
      <vt:lpstr>Roboto</vt:lpstr>
      <vt:lpstr>Office Theme</vt:lpstr>
      <vt:lpstr>BPW-Ontario Membership Drive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marjorie curet</dc:creator>
  <cp:lastModifiedBy>marjorie curet</cp:lastModifiedBy>
  <cp:revision>4</cp:revision>
  <dcterms:created xsi:type="dcterms:W3CDTF">2024-12-16T04:28:00Z</dcterms:created>
  <dcterms:modified xsi:type="dcterms:W3CDTF">2024-12-17T01:20:14Z</dcterms:modified>
</cp:coreProperties>
</file>